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12"/>
  </p:notesMasterIdLst>
  <p:sldIdLst>
    <p:sldId id="268" r:id="rId5"/>
    <p:sldId id="2600" r:id="rId6"/>
    <p:sldId id="2602" r:id="rId7"/>
    <p:sldId id="2603" r:id="rId8"/>
    <p:sldId id="2604" r:id="rId9"/>
    <p:sldId id="2605" r:id="rId10"/>
    <p:sldId id="2606" r:id="rId11"/>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3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 id="2" name="Colm O'Reilly" initials="COR" lastIdx="2" clrIdx="1">
    <p:extLst>
      <p:ext uri="{19B8F6BF-5375-455C-9EA6-DF929625EA0E}">
        <p15:presenceInfo xmlns:p15="http://schemas.microsoft.com/office/powerpoint/2012/main" userId="Colm O'Reilly" providerId="None"/>
      </p:ext>
    </p:extLst>
  </p:cmAuthor>
  <p:cmAuthor id="3" name="Tiago Guerra" initials="TG" lastIdx="2" clrIdx="2">
    <p:extLst>
      <p:ext uri="{19B8F6BF-5375-455C-9EA6-DF929625EA0E}">
        <p15:presenceInfo xmlns:p15="http://schemas.microsoft.com/office/powerpoint/2012/main" userId="S::tiago.guerra@paddypowerbetfair.com::10cc9da5-f6db-4c81-b121-963b738919f7" providerId="AD"/>
      </p:ext>
    </p:extLst>
  </p:cmAuthor>
  <p:cmAuthor id="4" name="John Hiley" initials="JH" lastIdx="1" clrIdx="3">
    <p:extLst>
      <p:ext uri="{19B8F6BF-5375-455C-9EA6-DF929625EA0E}">
        <p15:presenceInfo xmlns:p15="http://schemas.microsoft.com/office/powerpoint/2012/main" userId="S::john.hiley@paddypowerbetfair.com::0404c501-0645-4aa1-a330-4ad842b448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009CDE"/>
    <a:srgbClr val="479A62"/>
    <a:srgbClr val="005151"/>
    <a:srgbClr val="FFE661"/>
    <a:srgbClr val="005152"/>
    <a:srgbClr val="DC4242"/>
    <a:srgbClr val="FF2600"/>
    <a:srgbClr val="FF7E79"/>
    <a:srgbClr val="007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94"/>
  </p:normalViewPr>
  <p:slideViewPr>
    <p:cSldViewPr snapToGrid="0">
      <p:cViewPr varScale="1">
        <p:scale>
          <a:sx n="62" d="100"/>
          <a:sy n="62" d="100"/>
        </p:scale>
        <p:origin x="808" y="56"/>
      </p:cViewPr>
      <p:guideLst>
        <p:guide orient="horz" pos="4088"/>
        <p:guide pos="3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C71A5489-53DF-EF48-980B-B723884FD2C9}" type="datetimeFigureOut">
              <a:rPr lang="en-US" smtClean="0"/>
              <a:t>7/18/2022</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34FB476B-4FED-E34D-A765-2B203AC9D4CF}" type="slidenum">
              <a:rPr lang="en-US" smtClean="0"/>
              <a:t>‹#›</a:t>
            </a:fld>
            <a:endParaRPr lang="en-US"/>
          </a:p>
        </p:txBody>
      </p:sp>
    </p:spTree>
    <p:extLst>
      <p:ext uri="{BB962C8B-B14F-4D97-AF65-F5344CB8AC3E}">
        <p14:creationId xmlns:p14="http://schemas.microsoft.com/office/powerpoint/2010/main" val="227341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B476B-4FED-E34D-A765-2B203AC9D4CF}" type="slidenum">
              <a:rPr lang="en-US" smtClean="0"/>
              <a:t>1</a:t>
            </a:fld>
            <a:endParaRPr lang="en-US"/>
          </a:p>
        </p:txBody>
      </p:sp>
    </p:spTree>
    <p:extLst>
      <p:ext uri="{BB962C8B-B14F-4D97-AF65-F5344CB8AC3E}">
        <p14:creationId xmlns:p14="http://schemas.microsoft.com/office/powerpoint/2010/main" val="143912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a:t>
            </a:fld>
            <a:endParaRPr lang="en-US"/>
          </a:p>
        </p:txBody>
      </p:sp>
    </p:spTree>
    <p:extLst>
      <p:ext uri="{BB962C8B-B14F-4D97-AF65-F5344CB8AC3E}">
        <p14:creationId xmlns:p14="http://schemas.microsoft.com/office/powerpoint/2010/main" val="2446807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8F8EA-93A6-1848-8FA8-E856F76D6F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E0B180-D67C-2149-8280-004ADAD013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0C5DB1-B421-334D-B3B9-7FC906969D54}"/>
              </a:ext>
            </a:extLst>
          </p:cNvPr>
          <p:cNvSpPr>
            <a:spLocks noGrp="1"/>
          </p:cNvSpPr>
          <p:nvPr>
            <p:ph type="dt" sz="half" idx="10"/>
          </p:nvPr>
        </p:nvSpPr>
        <p:spPr/>
        <p:txBody>
          <a:bodyPr/>
          <a:lstStyle/>
          <a:p>
            <a:fld id="{91915E43-19EA-5B4A-AE45-242D34D8C541}" type="datetimeFigureOut">
              <a:rPr lang="en-US" smtClean="0"/>
              <a:t>7/18/2022</a:t>
            </a:fld>
            <a:endParaRPr lang="en-US"/>
          </a:p>
        </p:txBody>
      </p:sp>
      <p:sp>
        <p:nvSpPr>
          <p:cNvPr id="5" name="Footer Placeholder 4">
            <a:extLst>
              <a:ext uri="{FF2B5EF4-FFF2-40B4-BE49-F238E27FC236}">
                <a16:creationId xmlns:a16="http://schemas.microsoft.com/office/drawing/2014/main" id="{FE9C92A8-9A46-6243-AC62-19A8FE73E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4EEE-14F0-C646-ABEF-4F9A4173436C}"/>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45982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EC82-B707-CD41-9445-A7594BF55E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2B075-68BD-4A4E-9D77-A68B058E3D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0682C-F957-0949-A826-11C0044D770E}"/>
              </a:ext>
            </a:extLst>
          </p:cNvPr>
          <p:cNvSpPr>
            <a:spLocks noGrp="1"/>
          </p:cNvSpPr>
          <p:nvPr>
            <p:ph type="dt" sz="half" idx="10"/>
          </p:nvPr>
        </p:nvSpPr>
        <p:spPr/>
        <p:txBody>
          <a:bodyPr/>
          <a:lstStyle/>
          <a:p>
            <a:fld id="{91915E43-19EA-5B4A-AE45-242D34D8C541}" type="datetimeFigureOut">
              <a:rPr lang="en-US" smtClean="0"/>
              <a:t>7/18/2022</a:t>
            </a:fld>
            <a:endParaRPr lang="en-US"/>
          </a:p>
        </p:txBody>
      </p:sp>
      <p:sp>
        <p:nvSpPr>
          <p:cNvPr id="5" name="Footer Placeholder 4">
            <a:extLst>
              <a:ext uri="{FF2B5EF4-FFF2-40B4-BE49-F238E27FC236}">
                <a16:creationId xmlns:a16="http://schemas.microsoft.com/office/drawing/2014/main" id="{3616E6F9-6E00-724D-AB4A-67904CDB6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90E2E-3C7B-F447-A8DB-B5428CFC0B6E}"/>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63247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C81060-A722-604F-920F-034E73479A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0B3CC8-3E53-1B42-A703-28AE34F6EE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4F3F2-2E35-F248-BE7B-3EAD41D107E1}"/>
              </a:ext>
            </a:extLst>
          </p:cNvPr>
          <p:cNvSpPr>
            <a:spLocks noGrp="1"/>
          </p:cNvSpPr>
          <p:nvPr>
            <p:ph type="dt" sz="half" idx="10"/>
          </p:nvPr>
        </p:nvSpPr>
        <p:spPr/>
        <p:txBody>
          <a:bodyPr/>
          <a:lstStyle/>
          <a:p>
            <a:fld id="{91915E43-19EA-5B4A-AE45-242D34D8C541}" type="datetimeFigureOut">
              <a:rPr lang="en-US" smtClean="0"/>
              <a:t>7/18/2022</a:t>
            </a:fld>
            <a:endParaRPr lang="en-US"/>
          </a:p>
        </p:txBody>
      </p:sp>
      <p:sp>
        <p:nvSpPr>
          <p:cNvPr id="5" name="Footer Placeholder 4">
            <a:extLst>
              <a:ext uri="{FF2B5EF4-FFF2-40B4-BE49-F238E27FC236}">
                <a16:creationId xmlns:a16="http://schemas.microsoft.com/office/drawing/2014/main" id="{5EA00813-ADE5-6542-9979-57977741D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051CF-2E14-914D-95E6-AF78E7AFD053}"/>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462980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8030BF-C633-C247-B4D2-4AD37C4C7D73}"/>
              </a:ext>
            </a:extLst>
          </p:cNvPr>
          <p:cNvPicPr>
            <a:picLocks noChangeAspect="1"/>
          </p:cNvPicPr>
          <p:nvPr userDrawn="1"/>
        </p:nvPicPr>
        <p:blipFill>
          <a:blip r:embed="rId2"/>
          <a:stretch>
            <a:fillRect/>
          </a:stretch>
        </p:blipFill>
        <p:spPr>
          <a:xfrm>
            <a:off x="0" y="0"/>
            <a:ext cx="12253888" cy="6858000"/>
          </a:xfrm>
          <a:prstGeom prst="rect">
            <a:avLst/>
          </a:prstGeom>
        </p:spPr>
      </p:pic>
      <p:pic>
        <p:nvPicPr>
          <p:cNvPr id="3" name="Picture 2">
            <a:extLst>
              <a:ext uri="{FF2B5EF4-FFF2-40B4-BE49-F238E27FC236}">
                <a16:creationId xmlns:a16="http://schemas.microsoft.com/office/drawing/2014/main" id="{4F78A20C-C115-2047-B9CD-20EF448217F4}"/>
              </a:ext>
            </a:extLst>
          </p:cNvPr>
          <p:cNvPicPr>
            <a:picLocks noChangeAspect="1"/>
          </p:cNvPicPr>
          <p:nvPr userDrawn="1"/>
        </p:nvPicPr>
        <p:blipFill>
          <a:blip r:embed="rId3"/>
          <a:stretch>
            <a:fillRect/>
          </a:stretch>
        </p:blipFill>
        <p:spPr>
          <a:xfrm>
            <a:off x="9333690" y="5895840"/>
            <a:ext cx="2318101" cy="504571"/>
          </a:xfrm>
          <a:prstGeom prst="rect">
            <a:avLst/>
          </a:prstGeom>
        </p:spPr>
      </p:pic>
    </p:spTree>
    <p:extLst>
      <p:ext uri="{BB962C8B-B14F-4D97-AF65-F5344CB8AC3E}">
        <p14:creationId xmlns:p14="http://schemas.microsoft.com/office/powerpoint/2010/main" val="1829528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18957E-578C-AB45-9C66-595DAE7CEFD7}"/>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15" name="TextBox 14">
            <a:extLst>
              <a:ext uri="{FF2B5EF4-FFF2-40B4-BE49-F238E27FC236}">
                <a16:creationId xmlns:a16="http://schemas.microsoft.com/office/drawing/2014/main" id="{9FB83C76-AFDB-5B4B-B76B-198EDF7F0A38}"/>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2"/>
                </a:solidFill>
                <a:latin typeface="Arial" panose="020B0604020202020204" pitchFamily="34" charset="0"/>
                <a:cs typeface="Arial" panose="020B0604020202020204" pitchFamily="34" charset="0"/>
              </a:rPr>
              <a:pPr algn="ctr"/>
              <a:t>‹#›</a:t>
            </a:fld>
            <a:endParaRPr lang="en-US" sz="1200" b="1">
              <a:solidFill>
                <a:schemeClr val="accent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C28C54C-9842-BE4B-9C93-59D6B1C0098D}"/>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193133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01050-1EF5-FB48-8AFF-4B0952C70000}"/>
              </a:ext>
            </a:extLst>
          </p:cNvPr>
          <p:cNvPicPr>
            <a:picLocks noChangeAspect="1"/>
          </p:cNvPicPr>
          <p:nvPr userDrawn="1"/>
        </p:nvPicPr>
        <p:blipFill>
          <a:blip r:embed="rId2">
            <a:alphaModFix amt="2000"/>
          </a:blip>
          <a:stretch>
            <a:fillRect/>
          </a:stretch>
        </p:blipFill>
        <p:spPr>
          <a:xfrm>
            <a:off x="857557" y="-6262"/>
            <a:ext cx="10318201" cy="6878801"/>
          </a:xfrm>
          <a:prstGeom prst="rect">
            <a:avLst/>
          </a:prstGeom>
        </p:spPr>
      </p:pic>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B34F84-CF06-3E4C-93B8-8168930C8D65}"/>
              </a:ext>
            </a:extLst>
          </p:cNvPr>
          <p:cNvSpPr/>
          <p:nvPr userDrawn="1"/>
        </p:nvSpPr>
        <p:spPr>
          <a:xfrm>
            <a:off x="573206" y="6121022"/>
            <a:ext cx="10886904" cy="2708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661588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01050-1EF5-FB48-8AFF-4B0952C70000}"/>
              </a:ext>
            </a:extLst>
          </p:cNvPr>
          <p:cNvPicPr>
            <a:picLocks noChangeAspect="1"/>
          </p:cNvPicPr>
          <p:nvPr userDrawn="1"/>
        </p:nvPicPr>
        <p:blipFill>
          <a:blip r:embed="rId2">
            <a:alphaModFix amt="2000"/>
          </a:blip>
          <a:stretch>
            <a:fillRect/>
          </a:stretch>
        </p:blipFill>
        <p:spPr>
          <a:xfrm>
            <a:off x="857557" y="-6262"/>
            <a:ext cx="10318201" cy="6878801"/>
          </a:xfrm>
          <a:prstGeom prst="rect">
            <a:avLst/>
          </a:prstGeom>
        </p:spPr>
      </p:pic>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B34F84-CF06-3E4C-93B8-8168930C8D65}"/>
              </a:ext>
            </a:extLst>
          </p:cNvPr>
          <p:cNvSpPr/>
          <p:nvPr userDrawn="1"/>
        </p:nvSpPr>
        <p:spPr>
          <a:xfrm>
            <a:off x="573206" y="6121022"/>
            <a:ext cx="10886904" cy="2708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 name="Media Placeholder 2">
            <a:extLst>
              <a:ext uri="{FF2B5EF4-FFF2-40B4-BE49-F238E27FC236}">
                <a16:creationId xmlns:a16="http://schemas.microsoft.com/office/drawing/2014/main" id="{8B1F77D4-F402-FE43-9F2E-7D7E0C87C57D}"/>
              </a:ext>
            </a:extLst>
          </p:cNvPr>
          <p:cNvSpPr>
            <a:spLocks noGrp="1"/>
          </p:cNvSpPr>
          <p:nvPr>
            <p:ph type="media" sz="quarter" idx="10"/>
          </p:nvPr>
        </p:nvSpPr>
        <p:spPr>
          <a:xfrm>
            <a:off x="3208582" y="1559888"/>
            <a:ext cx="5257800" cy="3746500"/>
          </a:xfrm>
        </p:spPr>
        <p:txBody>
          <a:bodyPr/>
          <a:lstStyle/>
          <a:p>
            <a:endParaRPr lang="en-US"/>
          </a:p>
        </p:txBody>
      </p:sp>
    </p:spTree>
    <p:extLst>
      <p:ext uri="{BB962C8B-B14F-4D97-AF65-F5344CB8AC3E}">
        <p14:creationId xmlns:p14="http://schemas.microsoft.com/office/powerpoint/2010/main" val="2993150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rgbClr val="313E48"/>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D8EA724-5EDF-C448-BCA1-5C6086E43CF1}"/>
              </a:ext>
            </a:extLst>
          </p:cNvPr>
          <p:cNvPicPr>
            <a:picLocks noChangeAspect="1"/>
          </p:cNvPicPr>
          <p:nvPr userDrawn="1"/>
        </p:nvPicPr>
        <p:blipFill>
          <a:blip r:embed="rId2"/>
          <a:stretch>
            <a:fillRect/>
          </a:stretch>
        </p:blipFill>
        <p:spPr>
          <a:xfrm>
            <a:off x="582258" y="6307535"/>
            <a:ext cx="1462537" cy="318344"/>
          </a:xfrm>
          <a:prstGeom prst="rect">
            <a:avLst/>
          </a:prstGeom>
        </p:spPr>
      </p:pic>
      <p:sp>
        <p:nvSpPr>
          <p:cNvPr id="12" name="Rectangle 11">
            <a:extLst>
              <a:ext uri="{FF2B5EF4-FFF2-40B4-BE49-F238E27FC236}">
                <a16:creationId xmlns:a16="http://schemas.microsoft.com/office/drawing/2014/main" id="{ED83404A-39C2-8B48-BEB2-739C6EA7A571}"/>
              </a:ext>
            </a:extLst>
          </p:cNvPr>
          <p:cNvSpPr/>
          <p:nvPr userDrawn="1"/>
        </p:nvSpPr>
        <p:spPr>
          <a:xfrm>
            <a:off x="573206" y="6121022"/>
            <a:ext cx="10886904" cy="270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927076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and Content">
    <p:bg>
      <p:bgPr>
        <a:solidFill>
          <a:srgbClr val="313E4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C14DE1-AA3D-674E-817A-9B7D08068915}"/>
              </a:ext>
            </a:extLst>
          </p:cNvPr>
          <p:cNvSpPr/>
          <p:nvPr userDrawn="1"/>
        </p:nvSpPr>
        <p:spPr>
          <a:xfrm>
            <a:off x="573206" y="6121022"/>
            <a:ext cx="10886904" cy="270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10A8EB7-3057-A849-8B49-0FBAC149D949}"/>
              </a:ext>
            </a:extLst>
          </p:cNvPr>
          <p:cNvPicPr>
            <a:picLocks noChangeAspect="1"/>
          </p:cNvPicPr>
          <p:nvPr userDrawn="1"/>
        </p:nvPicPr>
        <p:blipFill>
          <a:blip r:embed="rId2"/>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172529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BDA07-BF5A-0340-9869-06E16DDD440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1F5CDE0B-D310-CC48-89F2-0B6F39F3AE75}"/>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2"/>
                </a:solidFill>
                <a:latin typeface="Arial" panose="020B0604020202020204" pitchFamily="34" charset="0"/>
                <a:cs typeface="Arial" panose="020B0604020202020204" pitchFamily="34" charset="0"/>
              </a:rPr>
              <a:pPr algn="ctr"/>
              <a:t>‹#›</a:t>
            </a:fld>
            <a:endParaRPr lang="en-US" sz="1200" b="1">
              <a:solidFill>
                <a:schemeClr val="accent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85FA78F-0D32-ED41-96F8-B924309A4857}"/>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8" name="Rectangle 7">
            <a:extLst>
              <a:ext uri="{FF2B5EF4-FFF2-40B4-BE49-F238E27FC236}">
                <a16:creationId xmlns:a16="http://schemas.microsoft.com/office/drawing/2014/main" id="{21364C8B-6329-B742-8BAE-A7D7A46AFA29}"/>
              </a:ext>
            </a:extLst>
          </p:cNvPr>
          <p:cNvSpPr/>
          <p:nvPr userDrawn="1"/>
        </p:nvSpPr>
        <p:spPr>
          <a:xfrm>
            <a:off x="2280000" y="3786866"/>
            <a:ext cx="7632000" cy="20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158264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833AD5-863E-A54C-B410-2E77F36D033D}"/>
              </a:ext>
            </a:extLst>
          </p:cNvPr>
          <p:cNvPicPr>
            <a:picLocks noChangeAspect="1"/>
          </p:cNvPicPr>
          <p:nvPr userDrawn="1"/>
        </p:nvPicPr>
        <p:blipFill>
          <a:blip r:embed="rId2"/>
          <a:stretch>
            <a:fillRect/>
          </a:stretch>
        </p:blipFill>
        <p:spPr>
          <a:xfrm>
            <a:off x="5913" y="0"/>
            <a:ext cx="12180173" cy="6858000"/>
          </a:xfrm>
          <a:prstGeom prst="rect">
            <a:avLst/>
          </a:prstGeom>
        </p:spPr>
      </p:pic>
      <p:sp>
        <p:nvSpPr>
          <p:cNvPr id="12" name="TextBox 11">
            <a:extLst>
              <a:ext uri="{FF2B5EF4-FFF2-40B4-BE49-F238E27FC236}">
                <a16:creationId xmlns:a16="http://schemas.microsoft.com/office/drawing/2014/main" id="{729B4E6C-E11C-B04F-B9E7-17735CFD8C7A}"/>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a:solidFill>
                <a:schemeClr val="accent4"/>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16F7D3D-8495-AB4A-ADDC-1DE807B52C8B}"/>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5DC830E3-F7F1-A440-AA45-04AEBA9E14C0}"/>
              </a:ext>
            </a:extLst>
          </p:cNvPr>
          <p:cNvSpPr/>
          <p:nvPr userDrawn="1"/>
        </p:nvSpPr>
        <p:spPr>
          <a:xfrm>
            <a:off x="2280000" y="3786866"/>
            <a:ext cx="7632000" cy="203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64158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B6C0-6384-1B4C-BB15-B86D58FDFF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554908-B25D-B141-A499-59AABD27D8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631ED-99BF-D04E-AB71-71941BDE0571}"/>
              </a:ext>
            </a:extLst>
          </p:cNvPr>
          <p:cNvSpPr>
            <a:spLocks noGrp="1"/>
          </p:cNvSpPr>
          <p:nvPr>
            <p:ph type="dt" sz="half" idx="10"/>
          </p:nvPr>
        </p:nvSpPr>
        <p:spPr/>
        <p:txBody>
          <a:bodyPr/>
          <a:lstStyle/>
          <a:p>
            <a:fld id="{91915E43-19EA-5B4A-AE45-242D34D8C541}" type="datetimeFigureOut">
              <a:rPr lang="en-US" smtClean="0"/>
              <a:t>7/18/2022</a:t>
            </a:fld>
            <a:endParaRPr lang="en-US"/>
          </a:p>
        </p:txBody>
      </p:sp>
      <p:sp>
        <p:nvSpPr>
          <p:cNvPr id="5" name="Footer Placeholder 4">
            <a:extLst>
              <a:ext uri="{FF2B5EF4-FFF2-40B4-BE49-F238E27FC236}">
                <a16:creationId xmlns:a16="http://schemas.microsoft.com/office/drawing/2014/main" id="{FB154F7D-DD75-5044-AB98-AA2DD3015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15B66-0821-ED42-8CBA-74A5D5864EC7}"/>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175194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4887D-55C7-8846-80FF-A38FD94C60E1}"/>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9" name="TextBox 8">
            <a:extLst>
              <a:ext uri="{FF2B5EF4-FFF2-40B4-BE49-F238E27FC236}">
                <a16:creationId xmlns:a16="http://schemas.microsoft.com/office/drawing/2014/main" id="{25CF6483-1F9B-984D-B251-09E3450012C1}"/>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a:solidFill>
                <a:schemeClr val="accent4"/>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C673CFE-BD6D-4941-B880-0C7BFBCF7DC5}"/>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3172890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C0C46-53D3-B849-A307-34C31ED75C63}"/>
              </a:ext>
            </a:extLst>
          </p:cNvPr>
          <p:cNvPicPr>
            <a:picLocks noChangeAspect="1"/>
          </p:cNvPicPr>
          <p:nvPr userDrawn="1"/>
        </p:nvPicPr>
        <p:blipFill>
          <a:blip r:embed="rId2"/>
          <a:stretch>
            <a:fillRect/>
          </a:stretch>
        </p:blipFill>
        <p:spPr>
          <a:xfrm>
            <a:off x="0" y="0"/>
            <a:ext cx="12253888" cy="6858000"/>
          </a:xfrm>
          <a:prstGeom prst="rect">
            <a:avLst/>
          </a:prstGeom>
        </p:spPr>
      </p:pic>
      <p:sp>
        <p:nvSpPr>
          <p:cNvPr id="9" name="TextBox 8">
            <a:extLst>
              <a:ext uri="{FF2B5EF4-FFF2-40B4-BE49-F238E27FC236}">
                <a16:creationId xmlns:a16="http://schemas.microsoft.com/office/drawing/2014/main" id="{BC7BF92F-8260-424B-B0DB-697DA091DBD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1"/>
                </a:solidFill>
                <a:latin typeface="Arial" panose="020B0604020202020204" pitchFamily="34" charset="0"/>
                <a:cs typeface="Arial" panose="020B0604020202020204" pitchFamily="34" charset="0"/>
              </a:rPr>
              <a:pPr algn="ctr"/>
              <a:t>‹#›</a:t>
            </a:fld>
            <a:endParaRPr lang="en-US" sz="1200" b="1">
              <a:solidFill>
                <a:schemeClr val="accent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01490F3-6906-F14B-9C16-08759A68E308}"/>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51095FB4-BAD4-184F-BD31-CDFCFCAEAC7B}"/>
              </a:ext>
            </a:extLst>
          </p:cNvPr>
          <p:cNvSpPr/>
          <p:nvPr userDrawn="1"/>
        </p:nvSpPr>
        <p:spPr>
          <a:xfrm>
            <a:off x="2280000" y="3786866"/>
            <a:ext cx="7632000" cy="20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613201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D07138-1DF6-154A-BB75-4A75D28DC618}"/>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9" name="TextBox 8">
            <a:extLst>
              <a:ext uri="{FF2B5EF4-FFF2-40B4-BE49-F238E27FC236}">
                <a16:creationId xmlns:a16="http://schemas.microsoft.com/office/drawing/2014/main" id="{85771227-9EEC-4F43-82C7-C8EC0EDB8B09}"/>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1"/>
                </a:solidFill>
                <a:latin typeface="Arial" panose="020B0604020202020204" pitchFamily="34" charset="0"/>
                <a:cs typeface="Arial" panose="020B0604020202020204" pitchFamily="34" charset="0"/>
              </a:rPr>
              <a:pPr algn="ctr"/>
              <a:t>‹#›</a:t>
            </a:fld>
            <a:endParaRPr lang="en-US" sz="1200" b="1">
              <a:solidFill>
                <a:schemeClr val="accent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27500E7-425C-104E-A166-60B5611D46FA}"/>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3163737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50A465-0EFC-8C48-9958-D83690549CF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C62F567-D37A-DC42-BD4B-3C48D904A28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3"/>
                </a:solidFill>
                <a:latin typeface="Arial" panose="020B0604020202020204" pitchFamily="34" charset="0"/>
                <a:cs typeface="Arial" panose="020B0604020202020204" pitchFamily="34" charset="0"/>
              </a:rPr>
              <a:pPr algn="ctr"/>
              <a:t>‹#›</a:t>
            </a:fld>
            <a:endParaRPr lang="en-US" sz="1200" b="1">
              <a:solidFill>
                <a:schemeClr val="accent3"/>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DDE206-7F8B-B547-B5A8-774DAE8231D4}"/>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2C65F364-F600-4D48-B836-5F26024920D4}"/>
              </a:ext>
            </a:extLst>
          </p:cNvPr>
          <p:cNvSpPr/>
          <p:nvPr userDrawn="1"/>
        </p:nvSpPr>
        <p:spPr>
          <a:xfrm>
            <a:off x="2280000" y="3786866"/>
            <a:ext cx="7632000" cy="20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418175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61E70-389D-1748-8F72-D64AA21695F6}"/>
              </a:ext>
            </a:extLst>
          </p:cNvPr>
          <p:cNvPicPr>
            <a:picLocks noChangeAspect="1"/>
          </p:cNvPicPr>
          <p:nvPr userDrawn="1"/>
        </p:nvPicPr>
        <p:blipFill>
          <a:blip r:embed="rId2"/>
          <a:stretch>
            <a:fillRect/>
          </a:stretch>
        </p:blipFill>
        <p:spPr>
          <a:xfrm>
            <a:off x="0" y="3810"/>
            <a:ext cx="12192000" cy="6850380"/>
          </a:xfrm>
          <a:prstGeom prst="rect">
            <a:avLst/>
          </a:prstGeom>
        </p:spPr>
      </p:pic>
      <p:pic>
        <p:nvPicPr>
          <p:cNvPr id="11" name="Picture 10">
            <a:extLst>
              <a:ext uri="{FF2B5EF4-FFF2-40B4-BE49-F238E27FC236}">
                <a16:creationId xmlns:a16="http://schemas.microsoft.com/office/drawing/2014/main" id="{38563F8E-71B7-CD4E-BE52-277303CCA265}"/>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9" name="TextBox 8">
            <a:extLst>
              <a:ext uri="{FF2B5EF4-FFF2-40B4-BE49-F238E27FC236}">
                <a16:creationId xmlns:a16="http://schemas.microsoft.com/office/drawing/2014/main" id="{46ED94E6-92D3-2A44-A69B-1E0C4A6DE96F}"/>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3"/>
                </a:solidFill>
                <a:latin typeface="Arial" panose="020B0604020202020204" pitchFamily="34" charset="0"/>
                <a:cs typeface="Arial" panose="020B0604020202020204" pitchFamily="34" charset="0"/>
              </a:rPr>
              <a:pPr algn="ctr"/>
              <a:t>‹#›</a:t>
            </a:fld>
            <a:endParaRPr lang="en-US" sz="1200" b="1">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704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73792-CB26-EB4C-ABBE-A07FAAB9AEF0}"/>
              </a:ext>
            </a:extLst>
          </p:cNvPr>
          <p:cNvPicPr>
            <a:picLocks noChangeAspect="1"/>
          </p:cNvPicPr>
          <p:nvPr userDrawn="1"/>
        </p:nvPicPr>
        <p:blipFill>
          <a:blip r:embed="rId2"/>
          <a:stretch>
            <a:fillRect/>
          </a:stretch>
        </p:blipFill>
        <p:spPr>
          <a:xfrm>
            <a:off x="0" y="0"/>
            <a:ext cx="12253888" cy="6858000"/>
          </a:xfrm>
          <a:prstGeom prst="rect">
            <a:avLst/>
          </a:prstGeom>
        </p:spPr>
      </p:pic>
      <p:sp>
        <p:nvSpPr>
          <p:cNvPr id="9" name="TextBox 8">
            <a:extLst>
              <a:ext uri="{FF2B5EF4-FFF2-40B4-BE49-F238E27FC236}">
                <a16:creationId xmlns:a16="http://schemas.microsoft.com/office/drawing/2014/main" id="{DC62F567-D37A-DC42-BD4B-3C48D904A28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DDE206-7F8B-B547-B5A8-774DAE8231D4}"/>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2C65F364-F600-4D48-B836-5F26024920D4}"/>
              </a:ext>
            </a:extLst>
          </p:cNvPr>
          <p:cNvSpPr/>
          <p:nvPr userDrawn="1"/>
        </p:nvSpPr>
        <p:spPr>
          <a:xfrm>
            <a:off x="2280000" y="3786866"/>
            <a:ext cx="7632000" cy="203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535241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313E4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81A2549-6A38-864B-9EF9-E3C3948D6BF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9801520-4EAC-5F49-99E0-D7484CEAAD41}"/>
              </a:ext>
            </a:extLst>
          </p:cNvPr>
          <p:cNvPicPr>
            <a:picLocks noChangeAspect="1"/>
          </p:cNvPicPr>
          <p:nvPr userDrawn="1"/>
        </p:nvPicPr>
        <p:blipFill>
          <a:blip r:embed="rId2"/>
          <a:stretch>
            <a:fillRect/>
          </a:stretch>
        </p:blipFill>
        <p:spPr>
          <a:xfrm>
            <a:off x="582258" y="6307535"/>
            <a:ext cx="1462537" cy="318344"/>
          </a:xfrm>
          <a:prstGeom prst="rect">
            <a:avLst/>
          </a:prstGeom>
        </p:spPr>
      </p:pic>
      <p:sp>
        <p:nvSpPr>
          <p:cNvPr id="3" name="Picture Placeholder 2">
            <a:extLst>
              <a:ext uri="{FF2B5EF4-FFF2-40B4-BE49-F238E27FC236}">
                <a16:creationId xmlns:a16="http://schemas.microsoft.com/office/drawing/2014/main" id="{36928643-5EBA-D547-80E8-E5D9A7332D64}"/>
              </a:ext>
            </a:extLst>
          </p:cNvPr>
          <p:cNvSpPr>
            <a:spLocks noGrp="1"/>
          </p:cNvSpPr>
          <p:nvPr>
            <p:ph type="pic" sz="quarter" idx="10"/>
          </p:nvPr>
        </p:nvSpPr>
        <p:spPr>
          <a:xfrm>
            <a:off x="7026275" y="1117600"/>
            <a:ext cx="4618038" cy="5022850"/>
          </a:xfrm>
        </p:spPr>
        <p:txBody>
          <a:bodyPr/>
          <a:lstStyle/>
          <a:p>
            <a:endParaRPr lang="en-US"/>
          </a:p>
        </p:txBody>
      </p:sp>
    </p:spTree>
    <p:extLst>
      <p:ext uri="{BB962C8B-B14F-4D97-AF65-F5344CB8AC3E}">
        <p14:creationId xmlns:p14="http://schemas.microsoft.com/office/powerpoint/2010/main" val="14567936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Title and Content">
    <p:bg>
      <p:bgPr>
        <a:solidFill>
          <a:srgbClr val="313E4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8AAF5D-1D04-A449-B587-CF58039D7C7C}"/>
              </a:ext>
            </a:extLst>
          </p:cNvPr>
          <p:cNvPicPr>
            <a:picLocks noChangeAspect="1"/>
          </p:cNvPicPr>
          <p:nvPr userDrawn="1"/>
        </p:nvPicPr>
        <p:blipFill>
          <a:blip r:embed="rId2">
            <a:alphaModFix amt="5000"/>
          </a:blip>
          <a:stretch>
            <a:fillRect/>
          </a:stretch>
        </p:blipFill>
        <p:spPr>
          <a:xfrm>
            <a:off x="999744" y="0"/>
            <a:ext cx="10287000" cy="6858000"/>
          </a:xfrm>
          <a:prstGeom prst="rect">
            <a:avLst/>
          </a:prstGeom>
        </p:spPr>
      </p:pic>
      <p:pic>
        <p:nvPicPr>
          <p:cNvPr id="11" name="Picture 10">
            <a:extLst>
              <a:ext uri="{FF2B5EF4-FFF2-40B4-BE49-F238E27FC236}">
                <a16:creationId xmlns:a16="http://schemas.microsoft.com/office/drawing/2014/main" id="{4D8EA724-5EDF-C448-BCA1-5C6086E43CF1}"/>
              </a:ext>
            </a:extLst>
          </p:cNvPr>
          <p:cNvPicPr>
            <a:picLocks noChangeAspect="1"/>
          </p:cNvPicPr>
          <p:nvPr userDrawn="1"/>
        </p:nvPicPr>
        <p:blipFill>
          <a:blip r:embed="rId3"/>
          <a:stretch>
            <a:fillRect/>
          </a:stretch>
        </p:blipFill>
        <p:spPr>
          <a:xfrm>
            <a:off x="582258" y="5460722"/>
            <a:ext cx="1462537" cy="318344"/>
          </a:xfrm>
          <a:prstGeom prst="rect">
            <a:avLst/>
          </a:prstGeom>
        </p:spPr>
      </p:pic>
      <p:sp>
        <p:nvSpPr>
          <p:cNvPr id="2" name="TextBox 1">
            <a:extLst>
              <a:ext uri="{FF2B5EF4-FFF2-40B4-BE49-F238E27FC236}">
                <a16:creationId xmlns:a16="http://schemas.microsoft.com/office/drawing/2014/main" id="{4474C08A-00BE-D547-99CB-283F6F893BDC}"/>
              </a:ext>
            </a:extLst>
          </p:cNvPr>
          <p:cNvSpPr txBox="1"/>
          <p:nvPr userDrawn="1"/>
        </p:nvSpPr>
        <p:spPr>
          <a:xfrm>
            <a:off x="502746" y="6303489"/>
            <a:ext cx="23953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kern="1200" err="1">
                <a:solidFill>
                  <a:schemeClr val="bg1"/>
                </a:solidFill>
                <a:effectLst/>
                <a:latin typeface="Arial" panose="020B0604020202020204" pitchFamily="34" charset="0"/>
                <a:ea typeface="+mn-ea"/>
                <a:cs typeface="Arial" panose="020B0604020202020204" pitchFamily="34" charset="0"/>
              </a:rPr>
              <a:t>www.flutter.com</a:t>
            </a:r>
            <a:endParaRPr lang="en-IE" sz="1200" b="0" i="0" kern="1200">
              <a:solidFill>
                <a:schemeClr val="bg1"/>
              </a:solidFill>
              <a:effectLst/>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04C2997-D571-1C40-8A32-264D54F2F0FF}"/>
              </a:ext>
            </a:extLst>
          </p:cNvPr>
          <p:cNvSpPr/>
          <p:nvPr userDrawn="1"/>
        </p:nvSpPr>
        <p:spPr>
          <a:xfrm>
            <a:off x="582258" y="6031120"/>
            <a:ext cx="1476000" cy="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849997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3207" y="6397750"/>
            <a:ext cx="1077174" cy="23446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49C685C4-B01A-824D-BD8E-F457F28DB713}"/>
              </a:ext>
            </a:extLst>
          </p:cNvPr>
          <p:cNvSpPr>
            <a:spLocks noGrp="1"/>
          </p:cNvSpPr>
          <p:nvPr>
            <p:ph type="title"/>
          </p:nvPr>
        </p:nvSpPr>
        <p:spPr>
          <a:xfrm>
            <a:off x="481361" y="252833"/>
            <a:ext cx="10515600" cy="780310"/>
          </a:xfrm>
        </p:spPr>
        <p:txBody>
          <a:bodyPr>
            <a:normAutofit/>
          </a:bodyPr>
          <a:lstStyle>
            <a:lvl1pPr>
              <a:defRPr sz="4200" b="1"/>
            </a:lvl1pPr>
          </a:lstStyle>
          <a:p>
            <a:r>
              <a:rPr lang="en-US"/>
              <a:t>Click to edit Master title style</a:t>
            </a:r>
          </a:p>
        </p:txBody>
      </p:sp>
      <p:sp>
        <p:nvSpPr>
          <p:cNvPr id="4" name="Text Placeholder 3">
            <a:extLst>
              <a:ext uri="{FF2B5EF4-FFF2-40B4-BE49-F238E27FC236}">
                <a16:creationId xmlns:a16="http://schemas.microsoft.com/office/drawing/2014/main" id="{A167A5CF-6475-3347-A47B-843844549B09}"/>
              </a:ext>
            </a:extLst>
          </p:cNvPr>
          <p:cNvSpPr>
            <a:spLocks noGrp="1"/>
          </p:cNvSpPr>
          <p:nvPr>
            <p:ph type="body" sz="quarter" idx="12"/>
          </p:nvPr>
        </p:nvSpPr>
        <p:spPr>
          <a:xfrm>
            <a:off x="481012" y="1545004"/>
            <a:ext cx="10515599" cy="4139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1B2A8752-0E82-E142-9465-D59969F2E4C5}"/>
              </a:ext>
            </a:extLst>
          </p:cNvPr>
          <p:cNvSpPr/>
          <p:nvPr userDrawn="1"/>
        </p:nvSpPr>
        <p:spPr>
          <a:xfrm flipV="1">
            <a:off x="603023" y="1016142"/>
            <a:ext cx="897786" cy="25200"/>
          </a:xfrm>
          <a:prstGeom prst="rect">
            <a:avLst/>
          </a:prstGeom>
          <a:solidFill>
            <a:srgbClr val="00C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36673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4F2D-D38C-704A-8F0E-EE609FC69B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B7318D-A367-C043-B6CB-14CFD712C4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EF389F-C6F0-9E4A-B504-00C2D9375D27}"/>
              </a:ext>
            </a:extLst>
          </p:cNvPr>
          <p:cNvSpPr>
            <a:spLocks noGrp="1"/>
          </p:cNvSpPr>
          <p:nvPr>
            <p:ph type="dt" sz="half" idx="10"/>
          </p:nvPr>
        </p:nvSpPr>
        <p:spPr/>
        <p:txBody>
          <a:bodyPr/>
          <a:lstStyle/>
          <a:p>
            <a:fld id="{91915E43-19EA-5B4A-AE45-242D34D8C541}" type="datetimeFigureOut">
              <a:rPr lang="en-US" smtClean="0"/>
              <a:t>7/18/2022</a:t>
            </a:fld>
            <a:endParaRPr lang="en-US"/>
          </a:p>
        </p:txBody>
      </p:sp>
      <p:sp>
        <p:nvSpPr>
          <p:cNvPr id="5" name="Footer Placeholder 4">
            <a:extLst>
              <a:ext uri="{FF2B5EF4-FFF2-40B4-BE49-F238E27FC236}">
                <a16:creationId xmlns:a16="http://schemas.microsoft.com/office/drawing/2014/main" id="{575FCC0C-F492-DA41-B3A8-0D6D66DA0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A1164-C0AB-644F-B5C7-358138A1C421}"/>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108530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BECE-51EC-A842-9993-A57A71798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9421D-0F84-774D-99CA-61CE8E9C2B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81C6CB-F3A7-3441-A5B6-CC1F5DD2E8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20105B-6319-924B-92CF-A3BCF52808F7}"/>
              </a:ext>
            </a:extLst>
          </p:cNvPr>
          <p:cNvSpPr>
            <a:spLocks noGrp="1"/>
          </p:cNvSpPr>
          <p:nvPr>
            <p:ph type="dt" sz="half" idx="10"/>
          </p:nvPr>
        </p:nvSpPr>
        <p:spPr/>
        <p:txBody>
          <a:bodyPr/>
          <a:lstStyle/>
          <a:p>
            <a:fld id="{91915E43-19EA-5B4A-AE45-242D34D8C541}" type="datetimeFigureOut">
              <a:rPr lang="en-US" smtClean="0"/>
              <a:t>7/18/2022</a:t>
            </a:fld>
            <a:endParaRPr lang="en-US"/>
          </a:p>
        </p:txBody>
      </p:sp>
      <p:sp>
        <p:nvSpPr>
          <p:cNvPr id="6" name="Footer Placeholder 5">
            <a:extLst>
              <a:ext uri="{FF2B5EF4-FFF2-40B4-BE49-F238E27FC236}">
                <a16:creationId xmlns:a16="http://schemas.microsoft.com/office/drawing/2014/main" id="{095EF335-ADEA-2742-9055-7465B3986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2EF2C8-A3F4-8646-B4BB-A038EDE54D2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311363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A7396-8F60-984F-8A86-70ECEB8C79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0FB97-BAB8-424C-ABA1-31AE77F21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220F9E7-D010-E747-ABC9-DC6C30AA6C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89CB-3083-1744-B403-EB83B8BBC9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C88E9B-773F-2F47-B6B7-18087C186F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A426D-B3E7-0D46-88DA-F99DEEFBD2A3}"/>
              </a:ext>
            </a:extLst>
          </p:cNvPr>
          <p:cNvSpPr>
            <a:spLocks noGrp="1"/>
          </p:cNvSpPr>
          <p:nvPr>
            <p:ph type="dt" sz="half" idx="10"/>
          </p:nvPr>
        </p:nvSpPr>
        <p:spPr/>
        <p:txBody>
          <a:bodyPr/>
          <a:lstStyle/>
          <a:p>
            <a:fld id="{91915E43-19EA-5B4A-AE45-242D34D8C541}" type="datetimeFigureOut">
              <a:rPr lang="en-US" smtClean="0"/>
              <a:t>7/18/2022</a:t>
            </a:fld>
            <a:endParaRPr lang="en-US"/>
          </a:p>
        </p:txBody>
      </p:sp>
      <p:sp>
        <p:nvSpPr>
          <p:cNvPr id="8" name="Footer Placeholder 7">
            <a:extLst>
              <a:ext uri="{FF2B5EF4-FFF2-40B4-BE49-F238E27FC236}">
                <a16:creationId xmlns:a16="http://schemas.microsoft.com/office/drawing/2014/main" id="{7331B978-9315-504E-8FCE-B0D1819512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AEAAA9-C9C0-0B4C-A131-D95B08186451}"/>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099250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6650-9695-1D48-B6E8-368B996717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123253-9537-7D4E-AA6F-0C9CD5D4C69E}"/>
              </a:ext>
            </a:extLst>
          </p:cNvPr>
          <p:cNvSpPr>
            <a:spLocks noGrp="1"/>
          </p:cNvSpPr>
          <p:nvPr>
            <p:ph type="dt" sz="half" idx="10"/>
          </p:nvPr>
        </p:nvSpPr>
        <p:spPr/>
        <p:txBody>
          <a:bodyPr/>
          <a:lstStyle/>
          <a:p>
            <a:fld id="{91915E43-19EA-5B4A-AE45-242D34D8C541}" type="datetimeFigureOut">
              <a:rPr lang="en-US" smtClean="0"/>
              <a:t>7/18/2022</a:t>
            </a:fld>
            <a:endParaRPr lang="en-US"/>
          </a:p>
        </p:txBody>
      </p:sp>
      <p:sp>
        <p:nvSpPr>
          <p:cNvPr id="4" name="Footer Placeholder 3">
            <a:extLst>
              <a:ext uri="{FF2B5EF4-FFF2-40B4-BE49-F238E27FC236}">
                <a16:creationId xmlns:a16="http://schemas.microsoft.com/office/drawing/2014/main" id="{44AD9C5D-7401-EC42-A43F-7A47860E42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98B462-A8B6-7746-A9AB-00306FE697E4}"/>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22443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0A2CFD-BA96-3542-95F5-86EE427C8A36}"/>
              </a:ext>
            </a:extLst>
          </p:cNvPr>
          <p:cNvSpPr>
            <a:spLocks noGrp="1"/>
          </p:cNvSpPr>
          <p:nvPr>
            <p:ph type="dt" sz="half" idx="10"/>
          </p:nvPr>
        </p:nvSpPr>
        <p:spPr/>
        <p:txBody>
          <a:bodyPr/>
          <a:lstStyle/>
          <a:p>
            <a:fld id="{91915E43-19EA-5B4A-AE45-242D34D8C541}" type="datetimeFigureOut">
              <a:rPr lang="en-US" smtClean="0"/>
              <a:t>7/18/2022</a:t>
            </a:fld>
            <a:endParaRPr lang="en-US"/>
          </a:p>
        </p:txBody>
      </p:sp>
      <p:sp>
        <p:nvSpPr>
          <p:cNvPr id="3" name="Footer Placeholder 2">
            <a:extLst>
              <a:ext uri="{FF2B5EF4-FFF2-40B4-BE49-F238E27FC236}">
                <a16:creationId xmlns:a16="http://schemas.microsoft.com/office/drawing/2014/main" id="{89B98388-8392-FC49-B454-8CC421036C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3167D0-FDBD-0341-8FEF-55DD0DA99A8A}"/>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1736470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1ACD-5208-CB4E-8F35-E88395AE1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648CF5-181B-6B42-8521-39B289E42D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FF5CE4-A805-E64A-8C0C-FC41F3827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896481-9CE1-AC4F-88F5-E9BFB4662C53}"/>
              </a:ext>
            </a:extLst>
          </p:cNvPr>
          <p:cNvSpPr>
            <a:spLocks noGrp="1"/>
          </p:cNvSpPr>
          <p:nvPr>
            <p:ph type="dt" sz="half" idx="10"/>
          </p:nvPr>
        </p:nvSpPr>
        <p:spPr/>
        <p:txBody>
          <a:bodyPr/>
          <a:lstStyle/>
          <a:p>
            <a:fld id="{91915E43-19EA-5B4A-AE45-242D34D8C541}" type="datetimeFigureOut">
              <a:rPr lang="en-US" smtClean="0"/>
              <a:t>7/18/2022</a:t>
            </a:fld>
            <a:endParaRPr lang="en-US"/>
          </a:p>
        </p:txBody>
      </p:sp>
      <p:sp>
        <p:nvSpPr>
          <p:cNvPr id="6" name="Footer Placeholder 5">
            <a:extLst>
              <a:ext uri="{FF2B5EF4-FFF2-40B4-BE49-F238E27FC236}">
                <a16:creationId xmlns:a16="http://schemas.microsoft.com/office/drawing/2014/main" id="{60FF8870-BBD0-D048-8AD0-75C6AD4DB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90F2E-EE0A-7F47-B154-0870E7F3F7F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198625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490E-40BF-4048-A1D3-5A3838F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A7A95D-D207-464A-9B59-BF818924F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7C248C-080C-5B47-A74F-FD23F918B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AFBE3B-E35B-B342-B845-D404C27D2083}"/>
              </a:ext>
            </a:extLst>
          </p:cNvPr>
          <p:cNvSpPr>
            <a:spLocks noGrp="1"/>
          </p:cNvSpPr>
          <p:nvPr>
            <p:ph type="dt" sz="half" idx="10"/>
          </p:nvPr>
        </p:nvSpPr>
        <p:spPr/>
        <p:txBody>
          <a:bodyPr/>
          <a:lstStyle/>
          <a:p>
            <a:fld id="{91915E43-19EA-5B4A-AE45-242D34D8C541}" type="datetimeFigureOut">
              <a:rPr lang="en-US" smtClean="0"/>
              <a:t>7/18/2022</a:t>
            </a:fld>
            <a:endParaRPr lang="en-US"/>
          </a:p>
        </p:txBody>
      </p:sp>
      <p:sp>
        <p:nvSpPr>
          <p:cNvPr id="6" name="Footer Placeholder 5">
            <a:extLst>
              <a:ext uri="{FF2B5EF4-FFF2-40B4-BE49-F238E27FC236}">
                <a16:creationId xmlns:a16="http://schemas.microsoft.com/office/drawing/2014/main" id="{E20ED74D-9AD6-4046-A3E1-5BD6D01FA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1E4A7-A6E8-7145-B930-89C63D64270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83938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0ED804-2F24-2147-954E-55DF173EF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E9BC58-39CF-7F44-84C0-2494FD2FA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51173-304E-7041-AE4C-A572BB513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15E43-19EA-5B4A-AE45-242D34D8C541}" type="datetimeFigureOut">
              <a:rPr lang="en-US" smtClean="0"/>
              <a:t>7/18/2022</a:t>
            </a:fld>
            <a:endParaRPr lang="en-US"/>
          </a:p>
        </p:txBody>
      </p:sp>
      <p:sp>
        <p:nvSpPr>
          <p:cNvPr id="5" name="Footer Placeholder 4">
            <a:extLst>
              <a:ext uri="{FF2B5EF4-FFF2-40B4-BE49-F238E27FC236}">
                <a16:creationId xmlns:a16="http://schemas.microsoft.com/office/drawing/2014/main" id="{C36394DC-83B4-F44A-874E-FCD6853AA4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C2DB61-0A76-B948-AC96-CF5F3BEDE8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C80BF-455E-E441-A027-0AF4E37F2036}" type="slidenum">
              <a:rPr lang="en-US" smtClean="0"/>
              <a:t>‹#›</a:t>
            </a:fld>
            <a:endParaRPr lang="en-US"/>
          </a:p>
        </p:txBody>
      </p:sp>
    </p:spTree>
    <p:extLst>
      <p:ext uri="{BB962C8B-B14F-4D97-AF65-F5344CB8AC3E}">
        <p14:creationId xmlns:p14="http://schemas.microsoft.com/office/powerpoint/2010/main" val="152608518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90" r:id="rId12"/>
    <p:sldLayoutId id="2147483691" r:id="rId13"/>
    <p:sldLayoutId id="2147483650" r:id="rId14"/>
    <p:sldLayoutId id="2147483682" r:id="rId15"/>
    <p:sldLayoutId id="2147483668" r:id="rId16"/>
    <p:sldLayoutId id="2147483681" r:id="rId17"/>
    <p:sldLayoutId id="2147483664" r:id="rId18"/>
    <p:sldLayoutId id="2147483665" r:id="rId19"/>
    <p:sldLayoutId id="2147483662" r:id="rId20"/>
    <p:sldLayoutId id="2147483667" r:id="rId21"/>
    <p:sldLayoutId id="2147483663" r:id="rId22"/>
    <p:sldLayoutId id="2147483666" r:id="rId23"/>
    <p:sldLayoutId id="2147483661" r:id="rId24"/>
    <p:sldLayoutId id="2147483684" r:id="rId25"/>
    <p:sldLayoutId id="2147483655" r:id="rId26"/>
    <p:sldLayoutId id="2147483683" r:id="rId27"/>
    <p:sldLayoutId id="2147483689"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21D668-F842-5B4C-909D-4AAC4CBFB5AD}"/>
              </a:ext>
            </a:extLst>
          </p:cNvPr>
          <p:cNvSpPr txBox="1">
            <a:spLocks/>
          </p:cNvSpPr>
          <p:nvPr/>
        </p:nvSpPr>
        <p:spPr>
          <a:xfrm>
            <a:off x="411141" y="2182049"/>
            <a:ext cx="11224416" cy="1246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endParaRPr lang="en-GB" sz="4000" b="1" i="1" dirty="0">
              <a:solidFill>
                <a:schemeClr val="bg1"/>
              </a:solidFill>
              <a:latin typeface="Effra" panose="02000506080000090004" pitchFamily="2" charset="0"/>
              <a:cs typeface="Arial" panose="020B0604020202020204" pitchFamily="34" charset="0"/>
            </a:endParaRPr>
          </a:p>
        </p:txBody>
      </p:sp>
      <p:sp>
        <p:nvSpPr>
          <p:cNvPr id="5" name="Title 1">
            <a:extLst>
              <a:ext uri="{FF2B5EF4-FFF2-40B4-BE49-F238E27FC236}">
                <a16:creationId xmlns:a16="http://schemas.microsoft.com/office/drawing/2014/main" id="{2D342D05-CED7-564D-B533-800E794D4276}"/>
              </a:ext>
            </a:extLst>
          </p:cNvPr>
          <p:cNvSpPr txBox="1">
            <a:spLocks/>
          </p:cNvSpPr>
          <p:nvPr/>
        </p:nvSpPr>
        <p:spPr>
          <a:xfrm>
            <a:off x="411141" y="3036455"/>
            <a:ext cx="11224416" cy="7850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GB" sz="3200" i="0" dirty="0">
              <a:solidFill>
                <a:schemeClr val="accent2"/>
              </a:solidFill>
              <a:latin typeface="Effra" panose="02000506080000020004" pitchFamily="2" charset="77"/>
              <a:cs typeface="Arial" panose="020B0604020202020204" pitchFamily="34" charset="0"/>
            </a:endParaRPr>
          </a:p>
        </p:txBody>
      </p:sp>
      <p:sp>
        <p:nvSpPr>
          <p:cNvPr id="4" name="Title 5">
            <a:extLst>
              <a:ext uri="{FF2B5EF4-FFF2-40B4-BE49-F238E27FC236}">
                <a16:creationId xmlns:a16="http://schemas.microsoft.com/office/drawing/2014/main" id="{3FCCFD07-88F5-4500-9BD5-D02D33211E8E}"/>
              </a:ext>
            </a:extLst>
          </p:cNvPr>
          <p:cNvSpPr txBox="1">
            <a:spLocks/>
          </p:cNvSpPr>
          <p:nvPr/>
        </p:nvSpPr>
        <p:spPr>
          <a:xfrm>
            <a:off x="252000" y="2861808"/>
            <a:ext cx="8640000" cy="540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Controlling user access</a:t>
            </a:r>
            <a:endParaRPr lang="en-US" dirty="0">
              <a:solidFill>
                <a:schemeClr val="bg1"/>
              </a:solidFill>
            </a:endParaRPr>
          </a:p>
        </p:txBody>
      </p:sp>
      <p:sp>
        <p:nvSpPr>
          <p:cNvPr id="6" name="Subtitle 6">
            <a:extLst>
              <a:ext uri="{FF2B5EF4-FFF2-40B4-BE49-F238E27FC236}">
                <a16:creationId xmlns:a16="http://schemas.microsoft.com/office/drawing/2014/main" id="{F3ADD451-0333-4FCD-BD47-6067CFF67C97}"/>
              </a:ext>
            </a:extLst>
          </p:cNvPr>
          <p:cNvSpPr txBox="1">
            <a:spLocks/>
          </p:cNvSpPr>
          <p:nvPr/>
        </p:nvSpPr>
        <p:spPr>
          <a:xfrm>
            <a:off x="252000" y="3473808"/>
            <a:ext cx="8640000" cy="36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DCL Statements</a:t>
            </a:r>
            <a:endParaRPr lang="en-US" dirty="0">
              <a:solidFill>
                <a:schemeClr val="bg1"/>
              </a:solidFill>
            </a:endParaRPr>
          </a:p>
        </p:txBody>
      </p:sp>
    </p:spTree>
    <p:extLst>
      <p:ext uri="{BB962C8B-B14F-4D97-AF65-F5344CB8AC3E}">
        <p14:creationId xmlns:p14="http://schemas.microsoft.com/office/powerpoint/2010/main" val="927851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4371D-096F-4E39-818E-B1E224EFECBC}"/>
              </a:ext>
            </a:extLst>
          </p:cNvPr>
          <p:cNvSpPr txBox="1">
            <a:spLocks/>
          </p:cNvSpPr>
          <p:nvPr/>
        </p:nvSpPr>
        <p:spPr>
          <a:xfrm>
            <a:off x="252000" y="252000"/>
            <a:ext cx="8640000" cy="540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CD60F11D-B8B8-450B-9313-7121DD829299}"/>
              </a:ext>
            </a:extLst>
          </p:cNvPr>
          <p:cNvSpPr txBox="1">
            <a:spLocks/>
          </p:cNvSpPr>
          <p:nvPr/>
        </p:nvSpPr>
        <p:spPr>
          <a:xfrm>
            <a:off x="252000" y="913920"/>
            <a:ext cx="8640000" cy="50234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solidFill>
            </a:endParaRPr>
          </a:p>
          <a:p>
            <a:endParaRPr lang="en-US" sz="2400" dirty="0">
              <a:solidFill>
                <a:schemeClr val="bg1"/>
              </a:solidFill>
            </a:endParaRPr>
          </a:p>
          <a:p>
            <a:r>
              <a:rPr lang="en-US" sz="2400" dirty="0">
                <a:solidFill>
                  <a:schemeClr val="bg1"/>
                </a:solidFill>
              </a:rPr>
              <a:t>Users</a:t>
            </a:r>
          </a:p>
          <a:p>
            <a:r>
              <a:rPr lang="en-US" sz="2400" dirty="0">
                <a:solidFill>
                  <a:schemeClr val="bg1"/>
                </a:solidFill>
              </a:rPr>
              <a:t>Groups</a:t>
            </a:r>
          </a:p>
          <a:p>
            <a:r>
              <a:rPr lang="en-US" sz="2400" i="1" dirty="0">
                <a:solidFill>
                  <a:schemeClr val="bg1"/>
                </a:solidFill>
              </a:rPr>
              <a:t>Schemas (covered previously)</a:t>
            </a:r>
          </a:p>
          <a:p>
            <a:r>
              <a:rPr lang="en-US" sz="2400" dirty="0">
                <a:solidFill>
                  <a:schemeClr val="bg1"/>
                </a:solidFill>
              </a:rPr>
              <a:t>Example for controlling user and group access</a:t>
            </a:r>
          </a:p>
          <a:p>
            <a:endParaRPr lang="en-US" sz="2400" dirty="0">
              <a:solidFill>
                <a:schemeClr val="bg1"/>
              </a:solidFill>
            </a:endParaRPr>
          </a:p>
        </p:txBody>
      </p:sp>
    </p:spTree>
    <p:extLst>
      <p:ext uri="{BB962C8B-B14F-4D97-AF65-F5344CB8AC3E}">
        <p14:creationId xmlns:p14="http://schemas.microsoft.com/office/powerpoint/2010/main" val="3233758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C3C5-986C-49A0-9610-803034F30453}"/>
              </a:ext>
            </a:extLst>
          </p:cNvPr>
          <p:cNvSpPr txBox="1">
            <a:spLocks/>
          </p:cNvSpPr>
          <p:nvPr/>
        </p:nvSpPr>
        <p:spPr>
          <a:xfrm>
            <a:off x="252000" y="252000"/>
            <a:ext cx="8640000" cy="540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b="0" i="0" dirty="0">
                <a:solidFill>
                  <a:schemeClr val="bg1"/>
                </a:solidFill>
                <a:effectLst/>
                <a:latin typeface="Amazon Ember"/>
              </a:rPr>
              <a:t>Users</a:t>
            </a:r>
          </a:p>
          <a:p>
            <a:endParaRPr lang="en-US" dirty="0">
              <a:solidFill>
                <a:schemeClr val="bg1"/>
              </a:solidFill>
            </a:endParaRPr>
          </a:p>
        </p:txBody>
      </p:sp>
      <p:sp>
        <p:nvSpPr>
          <p:cNvPr id="3" name="Content Placeholder 2">
            <a:extLst>
              <a:ext uri="{FF2B5EF4-FFF2-40B4-BE49-F238E27FC236}">
                <a16:creationId xmlns:a16="http://schemas.microsoft.com/office/drawing/2014/main" id="{BD54EDDB-AA1F-44F4-A647-F932CC3CACCF}"/>
              </a:ext>
            </a:extLst>
          </p:cNvPr>
          <p:cNvSpPr txBox="1">
            <a:spLocks/>
          </p:cNvSpPr>
          <p:nvPr/>
        </p:nvSpPr>
        <p:spPr>
          <a:xfrm>
            <a:off x="252000" y="913920"/>
            <a:ext cx="8768710" cy="25150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bg1"/>
              </a:solidFill>
            </a:endParaRPr>
          </a:p>
          <a:p>
            <a:endParaRPr lang="en-US" sz="2000" dirty="0">
              <a:solidFill>
                <a:schemeClr val="bg1"/>
              </a:solidFill>
            </a:endParaRPr>
          </a:p>
          <a:p>
            <a:r>
              <a:rPr lang="en-US" sz="2000" dirty="0">
                <a:solidFill>
                  <a:schemeClr val="bg1"/>
                </a:solidFill>
                <a:latin typeface="Amazon Ember"/>
              </a:rPr>
              <a:t>D</a:t>
            </a:r>
            <a:r>
              <a:rPr lang="en-US" sz="2000" b="0" i="0" dirty="0">
                <a:solidFill>
                  <a:schemeClr val="bg1"/>
                </a:solidFill>
                <a:effectLst/>
                <a:latin typeface="Amazon Ember"/>
              </a:rPr>
              <a:t>atabase users are named user accounts that can connect to a database</a:t>
            </a:r>
          </a:p>
          <a:p>
            <a:r>
              <a:rPr lang="en-US" sz="2000" b="0" i="0" dirty="0">
                <a:solidFill>
                  <a:schemeClr val="bg1"/>
                </a:solidFill>
                <a:effectLst/>
                <a:latin typeface="Amazon Ember"/>
              </a:rPr>
              <a:t>create and manage database users using the Amazon Redshift SQL commands CREATE USER and ALTER USER.</a:t>
            </a:r>
          </a:p>
          <a:p>
            <a:r>
              <a:rPr lang="en-US" sz="2000" b="0" i="0" dirty="0">
                <a:solidFill>
                  <a:schemeClr val="bg1"/>
                </a:solidFill>
                <a:effectLst/>
                <a:latin typeface="Amazon Ember"/>
              </a:rPr>
              <a:t>Amazon Redshift user accounts can only be created and dropped by a database superuser</a:t>
            </a:r>
            <a:endParaRPr lang="en-US" sz="2000" dirty="0">
              <a:solidFill>
                <a:schemeClr val="bg1"/>
              </a:solidFill>
            </a:endParaRPr>
          </a:p>
        </p:txBody>
      </p:sp>
      <p:sp>
        <p:nvSpPr>
          <p:cNvPr id="5" name="Rectangle 1">
            <a:extLst>
              <a:ext uri="{FF2B5EF4-FFF2-40B4-BE49-F238E27FC236}">
                <a16:creationId xmlns:a16="http://schemas.microsoft.com/office/drawing/2014/main" id="{335449D5-2269-42E4-860C-C362BAB5BAEA}"/>
              </a:ext>
            </a:extLst>
          </p:cNvPr>
          <p:cNvSpPr>
            <a:spLocks noChangeArrowheads="1"/>
          </p:cNvSpPr>
          <p:nvPr/>
        </p:nvSpPr>
        <p:spPr bwMode="auto">
          <a:xfrm>
            <a:off x="575352" y="3662453"/>
            <a:ext cx="4602607" cy="1305385"/>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o-RO" sz="1200" b="0" i="0" u="none" strike="noStrike" cap="none" normalizeH="0" baseline="0" dirty="0">
                <a:ln>
                  <a:noFill/>
                </a:ln>
                <a:solidFill>
                  <a:srgbClr val="16191F"/>
                </a:solidFill>
                <a:effectLst/>
                <a:latin typeface="Amazon Ember"/>
              </a:rPr>
              <a:t>-- </a:t>
            </a:r>
            <a:r>
              <a:rPr kumimoji="0" lang="ro-RO" altLang="ro-RO" sz="1200" b="0" i="0" u="none" strike="noStrike" cap="none" normalizeH="0" baseline="0" dirty="0">
                <a:ln>
                  <a:noFill/>
                </a:ln>
                <a:solidFill>
                  <a:srgbClr val="16191F"/>
                </a:solidFill>
                <a:effectLst/>
                <a:latin typeface="Amazon Ember"/>
              </a:rPr>
              <a:t>To view a list of users, query the PG_USER catalog table.</a:t>
            </a:r>
            <a:endParaRPr kumimoji="0" lang="ro-RO" altLang="ro-RO" sz="1200" b="0" i="0" u="none" strike="noStrike" cap="none" normalizeH="0" baseline="0" dirty="0">
              <a:ln>
                <a:noFill/>
              </a:ln>
              <a:solidFill>
                <a:srgbClr val="16191F"/>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ro-RO" altLang="ro-RO" sz="1000" b="0" i="0" u="none" strike="noStrike" cap="none" normalizeH="0" baseline="0" dirty="0">
                <a:ln>
                  <a:noFill/>
                </a:ln>
                <a:solidFill>
                  <a:srgbClr val="16191F"/>
                </a:solidFill>
                <a:effectLst/>
                <a:latin typeface="Monaco"/>
                <a:cs typeface="Courier New" panose="02070309020205020404" pitchFamily="49" charset="0"/>
              </a:rPr>
              <a:t>select </a:t>
            </a:r>
            <a:r>
              <a:rPr kumimoji="0" lang="ro-RO" altLang="ro-RO" sz="1000" b="0" i="0" u="none" strike="noStrike" cap="none" normalizeH="0" baseline="0" dirty="0">
                <a:ln>
                  <a:noFill/>
                </a:ln>
                <a:solidFill>
                  <a:srgbClr val="4078F2"/>
                </a:solidFill>
                <a:effectLst/>
                <a:latin typeface="Monaco"/>
                <a:cs typeface="Courier New" panose="02070309020205020404" pitchFamily="49" charset="0"/>
              </a:rPr>
              <a:t>*</a:t>
            </a:r>
            <a:r>
              <a:rPr kumimoji="0" lang="ro-RO" altLang="ro-RO" sz="1000" b="0" i="0" u="none" strike="noStrike" cap="none" normalizeH="0" baseline="0" dirty="0">
                <a:ln>
                  <a:noFill/>
                </a:ln>
                <a:solidFill>
                  <a:srgbClr val="16191F"/>
                </a:solidFill>
                <a:effectLst/>
                <a:latin typeface="Monaco"/>
                <a:cs typeface="Courier New" panose="02070309020205020404" pitchFamily="49" charset="0"/>
              </a:rPr>
              <a:t> from pg_user;</a:t>
            </a:r>
            <a:r>
              <a:rPr kumimoji="0" lang="ro-RO" altLang="ro-RO" sz="800" b="0" i="0" u="none" strike="noStrike" cap="none" normalizeH="0" baseline="0" dirty="0">
                <a:ln>
                  <a:noFill/>
                </a:ln>
                <a:solidFill>
                  <a:schemeClr val="tx1"/>
                </a:solidFill>
                <a:effectLst/>
              </a:rPr>
              <a:t> </a:t>
            </a:r>
            <a:endParaRPr kumimoji="0" lang="en-US" altLang="ro-RO"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ro-RO" sz="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ro-RO"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o-RO" sz="800" dirty="0">
                <a:latin typeface="Arial" panose="020B0604020202020204" pitchFamily="34" charset="0"/>
              </a:rPr>
              <a:t>-- create </a:t>
            </a:r>
            <a:r>
              <a:rPr lang="en-US" altLang="ro-RO" sz="800" dirty="0" err="1">
                <a:latin typeface="Arial" panose="020B0604020202020204" pitchFamily="34" charset="0"/>
              </a:rPr>
              <a:t>statemanet</a:t>
            </a:r>
            <a:endParaRPr kumimoji="0" lang="en-US" altLang="ro-RO"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de-DE" b="0" i="0" dirty="0">
                <a:solidFill>
                  <a:srgbClr val="986801"/>
                </a:solidFill>
                <a:effectLst/>
                <a:latin typeface="Monaco"/>
              </a:rPr>
              <a:t>create</a:t>
            </a:r>
            <a:r>
              <a:rPr lang="de-DE" b="0" i="0" dirty="0">
                <a:solidFill>
                  <a:srgbClr val="16191F"/>
                </a:solidFill>
                <a:effectLst/>
                <a:latin typeface="Monaco"/>
              </a:rPr>
              <a:t> user user</a:t>
            </a:r>
            <a:r>
              <a:rPr lang="de-DE" b="0" i="0" dirty="0">
                <a:solidFill>
                  <a:srgbClr val="986801"/>
                </a:solidFill>
                <a:effectLst/>
                <a:latin typeface="Monaco"/>
              </a:rPr>
              <a:t>1</a:t>
            </a:r>
            <a:r>
              <a:rPr lang="de-DE" b="0" i="0" dirty="0">
                <a:solidFill>
                  <a:srgbClr val="16191F"/>
                </a:solidFill>
                <a:effectLst/>
                <a:latin typeface="Monaco"/>
              </a:rPr>
              <a:t> password thisisuserpassword ; </a:t>
            </a:r>
            <a:r>
              <a:rPr lang="en-US" sz="800" dirty="0">
                <a:latin typeface="Arial" panose="020B0604020202020204" pitchFamily="34" charset="0"/>
              </a:rPr>
              <a:t>’</a:t>
            </a:r>
            <a:endParaRPr kumimoji="0" lang="ro-RO" altLang="ro-RO" sz="1800" b="0" i="0" u="none" strike="noStrike" cap="none" normalizeH="0" baseline="0" dirty="0">
              <a:ln>
                <a:noFill/>
              </a:ln>
              <a:solidFill>
                <a:schemeClr val="tx1"/>
              </a:solidFill>
              <a:effectLst/>
              <a:latin typeface="Arial" panose="020B0604020202020204" pitchFamily="34" charset="0"/>
            </a:endParaRPr>
          </a:p>
        </p:txBody>
      </p:sp>
      <p:sp>
        <p:nvSpPr>
          <p:cNvPr id="6" name="Content Placeholder 2">
            <a:extLst>
              <a:ext uri="{FF2B5EF4-FFF2-40B4-BE49-F238E27FC236}">
                <a16:creationId xmlns:a16="http://schemas.microsoft.com/office/drawing/2014/main" id="{1A2554E8-C711-48D0-9900-09EAA5FDF66A}"/>
              </a:ext>
            </a:extLst>
          </p:cNvPr>
          <p:cNvSpPr txBox="1">
            <a:spLocks/>
          </p:cNvSpPr>
          <p:nvPr/>
        </p:nvSpPr>
        <p:spPr>
          <a:xfrm>
            <a:off x="673240" y="5201292"/>
            <a:ext cx="4176161" cy="7427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Superuser</a:t>
            </a:r>
            <a:r>
              <a:rPr lang="en-US" sz="2000" dirty="0"/>
              <a:t> or Admin user type</a:t>
            </a:r>
          </a:p>
        </p:txBody>
      </p:sp>
      <p:sp>
        <p:nvSpPr>
          <p:cNvPr id="7" name="Rectangle 1">
            <a:extLst>
              <a:ext uri="{FF2B5EF4-FFF2-40B4-BE49-F238E27FC236}">
                <a16:creationId xmlns:a16="http://schemas.microsoft.com/office/drawing/2014/main" id="{8DA2363D-0E60-4B52-A59D-681A779CB190}"/>
              </a:ext>
            </a:extLst>
          </p:cNvPr>
          <p:cNvSpPr>
            <a:spLocks noChangeArrowheads="1"/>
          </p:cNvSpPr>
          <p:nvPr/>
        </p:nvSpPr>
        <p:spPr bwMode="auto">
          <a:xfrm>
            <a:off x="5917913" y="3912685"/>
            <a:ext cx="4828855" cy="1059163"/>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algn="l"/>
            <a:r>
              <a:rPr lang="ro-RO" sz="1200" b="0" i="0" dirty="0">
                <a:solidFill>
                  <a:srgbClr val="16191F"/>
                </a:solidFill>
                <a:effectLst/>
                <a:latin typeface="Amazon Ember"/>
              </a:rPr>
              <a:t> </a:t>
            </a:r>
          </a:p>
          <a:p>
            <a:pPr algn="l">
              <a:buFont typeface="Arial" panose="020B0604020202020204" pitchFamily="34" charset="0"/>
              <a:buChar char="•"/>
            </a:pPr>
            <a:r>
              <a:rPr lang="ro-RO" sz="1200" b="0" i="0" dirty="0">
                <a:solidFill>
                  <a:srgbClr val="16191F"/>
                </a:solidFill>
                <a:effectLst/>
                <a:latin typeface="Amazon Ember"/>
              </a:rPr>
              <a:t>  </a:t>
            </a:r>
            <a:r>
              <a:rPr lang="en-US" sz="1200" b="0" i="0" dirty="0">
                <a:solidFill>
                  <a:srgbClr val="16191F"/>
                </a:solidFill>
                <a:effectLst/>
                <a:latin typeface="Amazon Ember"/>
              </a:rPr>
              <a:t>CREATE USER </a:t>
            </a:r>
          </a:p>
          <a:p>
            <a:pPr algn="l">
              <a:buFont typeface="Arial" panose="020B0604020202020204" pitchFamily="34" charset="0"/>
              <a:buChar char="•"/>
            </a:pPr>
            <a:r>
              <a:rPr kumimoji="0" lang="en-US" altLang="ro-RO" sz="1200" u="none" strike="noStrike" cap="none" normalizeH="0" baseline="0" dirty="0">
                <a:ln>
                  <a:noFill/>
                </a:ln>
                <a:solidFill>
                  <a:srgbClr val="16191F"/>
                </a:solidFill>
                <a:latin typeface="Amazon Ember"/>
              </a:rPr>
              <a:t>DROP</a:t>
            </a:r>
            <a:r>
              <a:rPr lang="ro-RO" altLang="ro-RO" sz="1200" dirty="0">
                <a:solidFill>
                  <a:srgbClr val="16191F"/>
                </a:solidFill>
                <a:latin typeface="Amazon Ember"/>
              </a:rPr>
              <a:t> USER </a:t>
            </a:r>
          </a:p>
          <a:p>
            <a:pPr algn="l">
              <a:buFont typeface="Arial" panose="020B0604020202020204" pitchFamily="34" charset="0"/>
              <a:buChar char="•"/>
            </a:pPr>
            <a:r>
              <a:rPr lang="ro-RO" altLang="ro-RO" sz="1200" dirty="0">
                <a:solidFill>
                  <a:srgbClr val="16191F"/>
                </a:solidFill>
                <a:latin typeface="Amazon Ember"/>
              </a:rPr>
              <a:t>ALTER USER </a:t>
            </a:r>
            <a:endParaRPr kumimoji="0" lang="ro-RO" altLang="ro-R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181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C3C5-986C-49A0-9610-803034F30453}"/>
              </a:ext>
            </a:extLst>
          </p:cNvPr>
          <p:cNvSpPr txBox="1">
            <a:spLocks/>
          </p:cNvSpPr>
          <p:nvPr/>
        </p:nvSpPr>
        <p:spPr>
          <a:xfrm>
            <a:off x="252000" y="252000"/>
            <a:ext cx="8640000" cy="540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b="0" i="0" dirty="0">
                <a:solidFill>
                  <a:schemeClr val="bg1"/>
                </a:solidFill>
                <a:effectLst/>
                <a:latin typeface="Amazon Ember"/>
              </a:rPr>
              <a:t>Groups</a:t>
            </a:r>
          </a:p>
          <a:p>
            <a:endParaRPr lang="en-US" dirty="0">
              <a:solidFill>
                <a:schemeClr val="bg1"/>
              </a:solidFill>
            </a:endParaRPr>
          </a:p>
        </p:txBody>
      </p:sp>
      <p:sp>
        <p:nvSpPr>
          <p:cNvPr id="3" name="Content Placeholder 2">
            <a:extLst>
              <a:ext uri="{FF2B5EF4-FFF2-40B4-BE49-F238E27FC236}">
                <a16:creationId xmlns:a16="http://schemas.microsoft.com/office/drawing/2014/main" id="{BD54EDDB-AA1F-44F4-A647-F932CC3CACCF}"/>
              </a:ext>
            </a:extLst>
          </p:cNvPr>
          <p:cNvSpPr txBox="1">
            <a:spLocks/>
          </p:cNvSpPr>
          <p:nvPr/>
        </p:nvSpPr>
        <p:spPr>
          <a:xfrm>
            <a:off x="252000" y="913920"/>
            <a:ext cx="8640000" cy="30519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solidFill>
            </a:endParaRPr>
          </a:p>
          <a:p>
            <a:endParaRPr lang="en-US" sz="2400" dirty="0">
              <a:solidFill>
                <a:schemeClr val="bg1"/>
              </a:solidFill>
            </a:endParaRPr>
          </a:p>
          <a:p>
            <a:r>
              <a:rPr lang="en-US" sz="1600" b="0" i="0" dirty="0">
                <a:solidFill>
                  <a:schemeClr val="bg1"/>
                </a:solidFill>
                <a:effectLst/>
                <a:latin typeface="Amazon Ember"/>
              </a:rPr>
              <a:t>Groups are collections of users - granted permissions are associated with the group.</a:t>
            </a:r>
          </a:p>
          <a:p>
            <a:r>
              <a:rPr lang="en-US" sz="1600" b="0" i="0" dirty="0">
                <a:solidFill>
                  <a:schemeClr val="bg1"/>
                </a:solidFill>
                <a:effectLst/>
                <a:latin typeface="Amazon Ember"/>
              </a:rPr>
              <a:t>use groups to assign permissions by role. For example, you can create different groups for sales, administration, and support and give the users in each group the appropriate access to the data they require for their work.</a:t>
            </a:r>
          </a:p>
          <a:p>
            <a:r>
              <a:rPr lang="en-US" sz="1600" b="0" i="0" dirty="0">
                <a:solidFill>
                  <a:schemeClr val="bg1"/>
                </a:solidFill>
                <a:effectLst/>
                <a:latin typeface="Amazon Ember"/>
              </a:rPr>
              <a:t>Creating, altering, and deleting groups</a:t>
            </a:r>
          </a:p>
        </p:txBody>
      </p:sp>
      <p:sp>
        <p:nvSpPr>
          <p:cNvPr id="5" name="TextBox 4">
            <a:extLst>
              <a:ext uri="{FF2B5EF4-FFF2-40B4-BE49-F238E27FC236}">
                <a16:creationId xmlns:a16="http://schemas.microsoft.com/office/drawing/2014/main" id="{F711BBA9-FBF7-4EDA-A959-FB102DCC6980}"/>
              </a:ext>
            </a:extLst>
          </p:cNvPr>
          <p:cNvSpPr txBox="1"/>
          <p:nvPr/>
        </p:nvSpPr>
        <p:spPr>
          <a:xfrm>
            <a:off x="365017" y="3965825"/>
            <a:ext cx="6097712" cy="646331"/>
          </a:xfrm>
          <a:prstGeom prst="rect">
            <a:avLst/>
          </a:prstGeom>
          <a:noFill/>
        </p:spPr>
        <p:txBody>
          <a:bodyPr wrap="square">
            <a:spAutoFit/>
          </a:bodyPr>
          <a:lstStyle/>
          <a:p>
            <a:r>
              <a:rPr lang="en-US" b="0" i="0" dirty="0">
                <a:solidFill>
                  <a:srgbClr val="794938"/>
                </a:solidFill>
                <a:effectLst/>
                <a:latin typeface="Monaco"/>
              </a:rPr>
              <a:t>Query: </a:t>
            </a:r>
          </a:p>
          <a:p>
            <a:r>
              <a:rPr lang="ro-RO" b="0" i="0" dirty="0">
                <a:solidFill>
                  <a:srgbClr val="794938"/>
                </a:solidFill>
                <a:effectLst/>
                <a:latin typeface="Monaco"/>
              </a:rPr>
              <a:t>select</a:t>
            </a:r>
            <a:r>
              <a:rPr lang="ro-RO" b="0" i="0" dirty="0">
                <a:solidFill>
                  <a:srgbClr val="16191F"/>
                </a:solidFill>
                <a:effectLst/>
                <a:latin typeface="Monaco"/>
              </a:rPr>
              <a:t> * </a:t>
            </a:r>
            <a:r>
              <a:rPr lang="ro-RO" b="0" i="0" dirty="0">
                <a:solidFill>
                  <a:srgbClr val="794938"/>
                </a:solidFill>
                <a:effectLst/>
                <a:latin typeface="Monaco"/>
              </a:rPr>
              <a:t>from</a:t>
            </a:r>
            <a:r>
              <a:rPr lang="ro-RO" b="0" i="0" dirty="0">
                <a:solidFill>
                  <a:srgbClr val="16191F"/>
                </a:solidFill>
                <a:effectLst/>
                <a:latin typeface="Monaco"/>
              </a:rPr>
              <a:t> pg_group;</a:t>
            </a:r>
            <a:endParaRPr lang="ro-RO" dirty="0"/>
          </a:p>
        </p:txBody>
      </p:sp>
    </p:spTree>
    <p:extLst>
      <p:ext uri="{BB962C8B-B14F-4D97-AF65-F5344CB8AC3E}">
        <p14:creationId xmlns:p14="http://schemas.microsoft.com/office/powerpoint/2010/main" val="405214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C3C5-986C-49A0-9610-803034F30453}"/>
              </a:ext>
            </a:extLst>
          </p:cNvPr>
          <p:cNvSpPr txBox="1">
            <a:spLocks/>
          </p:cNvSpPr>
          <p:nvPr/>
        </p:nvSpPr>
        <p:spPr>
          <a:xfrm>
            <a:off x="252000" y="252000"/>
            <a:ext cx="8640000" cy="540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b="0" i="0" dirty="0">
                <a:solidFill>
                  <a:schemeClr val="bg1"/>
                </a:solidFill>
                <a:effectLst/>
                <a:latin typeface="Amazon Ember"/>
              </a:rPr>
              <a:t>Schemas</a:t>
            </a:r>
          </a:p>
          <a:p>
            <a:endParaRPr lang="en-US" dirty="0">
              <a:solidFill>
                <a:schemeClr val="bg1"/>
              </a:solidFill>
            </a:endParaRPr>
          </a:p>
        </p:txBody>
      </p:sp>
      <p:sp>
        <p:nvSpPr>
          <p:cNvPr id="3" name="Content Placeholder 2">
            <a:extLst>
              <a:ext uri="{FF2B5EF4-FFF2-40B4-BE49-F238E27FC236}">
                <a16:creationId xmlns:a16="http://schemas.microsoft.com/office/drawing/2014/main" id="{BD54EDDB-AA1F-44F4-A647-F932CC3CACCF}"/>
              </a:ext>
            </a:extLst>
          </p:cNvPr>
          <p:cNvSpPr txBox="1">
            <a:spLocks/>
          </p:cNvSpPr>
          <p:nvPr/>
        </p:nvSpPr>
        <p:spPr>
          <a:xfrm>
            <a:off x="252000" y="913921"/>
            <a:ext cx="8640000" cy="15827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solidFill>
            </a:endParaRPr>
          </a:p>
          <a:p>
            <a:endParaRPr lang="en-US" sz="2400" dirty="0">
              <a:solidFill>
                <a:schemeClr val="bg1"/>
              </a:solidFill>
            </a:endParaRPr>
          </a:p>
          <a:p>
            <a:r>
              <a:rPr lang="en-US" sz="1600" b="0" i="0" dirty="0">
                <a:solidFill>
                  <a:schemeClr val="bg1"/>
                </a:solidFill>
                <a:effectLst/>
                <a:latin typeface="Amazon Ember"/>
              </a:rPr>
              <a:t>Databases contain one or more named schemas</a:t>
            </a:r>
          </a:p>
          <a:p>
            <a:r>
              <a:rPr lang="en-US" sz="1600" b="0" i="0" dirty="0">
                <a:solidFill>
                  <a:schemeClr val="bg1"/>
                </a:solidFill>
                <a:effectLst/>
                <a:latin typeface="Amazon Ember"/>
              </a:rPr>
              <a:t>Each schema in a database contains tables and other kinds of named objects</a:t>
            </a:r>
            <a:endParaRPr lang="en-US" sz="2400" dirty="0">
              <a:solidFill>
                <a:schemeClr val="bg1"/>
              </a:solidFill>
            </a:endParaRPr>
          </a:p>
        </p:txBody>
      </p:sp>
      <p:sp>
        <p:nvSpPr>
          <p:cNvPr id="5" name="TextBox 4">
            <a:extLst>
              <a:ext uri="{FF2B5EF4-FFF2-40B4-BE49-F238E27FC236}">
                <a16:creationId xmlns:a16="http://schemas.microsoft.com/office/drawing/2014/main" id="{E758F966-A372-4640-A0A7-DBA4CFE45FE4}"/>
              </a:ext>
            </a:extLst>
          </p:cNvPr>
          <p:cNvSpPr txBox="1"/>
          <p:nvPr/>
        </p:nvSpPr>
        <p:spPr>
          <a:xfrm>
            <a:off x="387849" y="4222947"/>
            <a:ext cx="6097712" cy="369332"/>
          </a:xfrm>
          <a:prstGeom prst="rect">
            <a:avLst/>
          </a:prstGeom>
          <a:noFill/>
        </p:spPr>
        <p:txBody>
          <a:bodyPr wrap="square">
            <a:spAutoFit/>
          </a:bodyPr>
          <a:lstStyle/>
          <a:p>
            <a:r>
              <a:rPr lang="ro-RO" b="0" i="0" dirty="0">
                <a:solidFill>
                  <a:srgbClr val="794938"/>
                </a:solidFill>
                <a:effectLst/>
                <a:latin typeface="Monaco"/>
              </a:rPr>
              <a:t>select</a:t>
            </a:r>
            <a:r>
              <a:rPr lang="ro-RO" b="0" i="0" dirty="0">
                <a:solidFill>
                  <a:srgbClr val="16191F"/>
                </a:solidFill>
                <a:effectLst/>
                <a:latin typeface="Monaco"/>
              </a:rPr>
              <a:t> * </a:t>
            </a:r>
            <a:r>
              <a:rPr lang="ro-RO" b="0" i="0" dirty="0">
                <a:solidFill>
                  <a:srgbClr val="794938"/>
                </a:solidFill>
                <a:effectLst/>
                <a:latin typeface="Monaco"/>
              </a:rPr>
              <a:t>from</a:t>
            </a:r>
            <a:r>
              <a:rPr lang="ro-RO" b="0" i="0" dirty="0">
                <a:solidFill>
                  <a:srgbClr val="16191F"/>
                </a:solidFill>
                <a:effectLst/>
                <a:latin typeface="Monaco"/>
              </a:rPr>
              <a:t> pg_namespace;</a:t>
            </a:r>
            <a:endParaRPr lang="ro-RO" dirty="0"/>
          </a:p>
        </p:txBody>
      </p:sp>
      <p:sp>
        <p:nvSpPr>
          <p:cNvPr id="6" name="Content Placeholder 2">
            <a:extLst>
              <a:ext uri="{FF2B5EF4-FFF2-40B4-BE49-F238E27FC236}">
                <a16:creationId xmlns:a16="http://schemas.microsoft.com/office/drawing/2014/main" id="{F2A19E28-86FA-472C-A82E-EEB84D91AA8F}"/>
              </a:ext>
            </a:extLst>
          </p:cNvPr>
          <p:cNvSpPr txBox="1">
            <a:spLocks/>
          </p:cNvSpPr>
          <p:nvPr/>
        </p:nvSpPr>
        <p:spPr>
          <a:xfrm>
            <a:off x="387849" y="2897312"/>
            <a:ext cx="8640000" cy="10939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o-RO" sz="1600" b="1" i="0" dirty="0">
                <a:solidFill>
                  <a:schemeClr val="bg1"/>
                </a:solidFill>
                <a:effectLst/>
                <a:latin typeface="Amazon Ember"/>
              </a:rPr>
              <a:t>Search path</a:t>
            </a:r>
          </a:p>
          <a:p>
            <a:r>
              <a:rPr lang="ro-RO" sz="1600" b="1" i="0" dirty="0">
                <a:solidFill>
                  <a:schemeClr val="bg1"/>
                </a:solidFill>
                <a:effectLst/>
                <a:latin typeface="Amazon Ember"/>
              </a:rPr>
              <a:t>Schema-based permissions</a:t>
            </a:r>
          </a:p>
          <a:p>
            <a:endParaRPr lang="en-US" sz="2400" dirty="0">
              <a:solidFill>
                <a:schemeClr val="bg1"/>
              </a:solidFill>
            </a:endParaRPr>
          </a:p>
        </p:txBody>
      </p:sp>
    </p:spTree>
    <p:extLst>
      <p:ext uri="{BB962C8B-B14F-4D97-AF65-F5344CB8AC3E}">
        <p14:creationId xmlns:p14="http://schemas.microsoft.com/office/powerpoint/2010/main" val="84956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C3C5-986C-49A0-9610-803034F30453}"/>
              </a:ext>
            </a:extLst>
          </p:cNvPr>
          <p:cNvSpPr txBox="1">
            <a:spLocks/>
          </p:cNvSpPr>
          <p:nvPr/>
        </p:nvSpPr>
        <p:spPr>
          <a:xfrm>
            <a:off x="252000" y="252000"/>
            <a:ext cx="8640000" cy="540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o-RO" b="0" i="0" dirty="0">
                <a:solidFill>
                  <a:schemeClr val="bg1"/>
                </a:solidFill>
                <a:effectLst/>
                <a:latin typeface="Amazon Ember"/>
              </a:rPr>
              <a:t>GRANT</a:t>
            </a:r>
            <a:r>
              <a:rPr lang="en-US" b="0" i="0" dirty="0">
                <a:solidFill>
                  <a:schemeClr val="bg1"/>
                </a:solidFill>
                <a:effectLst/>
                <a:latin typeface="Amazon Ember"/>
              </a:rPr>
              <a:t>, REVOKE </a:t>
            </a:r>
            <a:endParaRPr lang="ro-RO" b="0" i="0" dirty="0">
              <a:solidFill>
                <a:schemeClr val="bg1"/>
              </a:solidFill>
              <a:effectLst/>
              <a:latin typeface="Amazon Ember"/>
            </a:endParaRPr>
          </a:p>
          <a:p>
            <a:endParaRPr lang="en-US" dirty="0">
              <a:solidFill>
                <a:schemeClr val="bg1"/>
              </a:solidFill>
            </a:endParaRPr>
          </a:p>
        </p:txBody>
      </p:sp>
      <p:sp>
        <p:nvSpPr>
          <p:cNvPr id="3" name="Content Placeholder 2">
            <a:extLst>
              <a:ext uri="{FF2B5EF4-FFF2-40B4-BE49-F238E27FC236}">
                <a16:creationId xmlns:a16="http://schemas.microsoft.com/office/drawing/2014/main" id="{BD54EDDB-AA1F-44F4-A647-F932CC3CACCF}"/>
              </a:ext>
            </a:extLst>
          </p:cNvPr>
          <p:cNvSpPr txBox="1">
            <a:spLocks/>
          </p:cNvSpPr>
          <p:nvPr/>
        </p:nvSpPr>
        <p:spPr>
          <a:xfrm>
            <a:off x="252000" y="913920"/>
            <a:ext cx="8640000" cy="38738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solidFill>
            </a:endParaRPr>
          </a:p>
          <a:p>
            <a:pPr algn="l"/>
            <a:r>
              <a:rPr lang="en-US" sz="2400" b="0" i="0" dirty="0">
                <a:solidFill>
                  <a:schemeClr val="bg1"/>
                </a:solidFill>
                <a:effectLst/>
                <a:latin typeface="Amazon Ember"/>
              </a:rPr>
              <a:t>Defines access privileges for a user or user group.</a:t>
            </a:r>
          </a:p>
          <a:p>
            <a:pPr algn="l"/>
            <a:r>
              <a:rPr lang="en-US" sz="2400" b="0" i="0" dirty="0">
                <a:solidFill>
                  <a:schemeClr val="bg1"/>
                </a:solidFill>
                <a:effectLst/>
                <a:latin typeface="Amazon Ember"/>
              </a:rPr>
              <a:t>Privileges include access options such as being able to read data in tables and views, write data, create tables, and drop tables. </a:t>
            </a:r>
          </a:p>
          <a:p>
            <a:pPr algn="l"/>
            <a:r>
              <a:rPr lang="en-US" sz="2400" dirty="0">
                <a:solidFill>
                  <a:schemeClr val="bg1"/>
                </a:solidFill>
                <a:latin typeface="Amazon Ember"/>
              </a:rPr>
              <a:t>GRANT </a:t>
            </a:r>
            <a:r>
              <a:rPr lang="en-US" sz="2400" b="0" i="0" dirty="0">
                <a:solidFill>
                  <a:schemeClr val="bg1"/>
                </a:solidFill>
                <a:effectLst/>
                <a:latin typeface="Amazon Ember"/>
              </a:rPr>
              <a:t> give specific privileges for a table, database, schema, function, procedure, language, or column. </a:t>
            </a:r>
          </a:p>
          <a:p>
            <a:pPr algn="l"/>
            <a:r>
              <a:rPr lang="en-US" sz="2400" b="0" i="0" dirty="0">
                <a:solidFill>
                  <a:schemeClr val="bg1"/>
                </a:solidFill>
                <a:effectLst/>
                <a:latin typeface="Amazon Ember"/>
              </a:rPr>
              <a:t>REVOKE - Removes access privileges, such as privileges to create, drop, or update tables, from a user or user group.</a:t>
            </a:r>
          </a:p>
          <a:p>
            <a:pPr marL="0" indent="0">
              <a:buNone/>
            </a:pPr>
            <a:endParaRPr lang="en-US" sz="2400" dirty="0">
              <a:solidFill>
                <a:schemeClr val="bg1"/>
              </a:solidFill>
            </a:endParaRPr>
          </a:p>
        </p:txBody>
      </p:sp>
      <p:sp>
        <p:nvSpPr>
          <p:cNvPr id="5" name="TextBox 4">
            <a:extLst>
              <a:ext uri="{FF2B5EF4-FFF2-40B4-BE49-F238E27FC236}">
                <a16:creationId xmlns:a16="http://schemas.microsoft.com/office/drawing/2014/main" id="{1F207565-5C88-47DB-B76D-205ABB8A7FA4}"/>
              </a:ext>
            </a:extLst>
          </p:cNvPr>
          <p:cNvSpPr txBox="1"/>
          <p:nvPr/>
        </p:nvSpPr>
        <p:spPr>
          <a:xfrm>
            <a:off x="1302249" y="4787757"/>
            <a:ext cx="6097712" cy="369332"/>
          </a:xfrm>
          <a:prstGeom prst="rect">
            <a:avLst/>
          </a:prstGeom>
          <a:noFill/>
        </p:spPr>
        <p:txBody>
          <a:bodyPr wrap="square">
            <a:spAutoFit/>
          </a:bodyPr>
          <a:lstStyle/>
          <a:p>
            <a:r>
              <a:rPr lang="en-US" b="0" i="0" dirty="0">
                <a:solidFill>
                  <a:srgbClr val="794938"/>
                </a:solidFill>
                <a:effectLst/>
                <a:latin typeface="Monaco"/>
              </a:rPr>
              <a:t>grant</a:t>
            </a:r>
            <a:r>
              <a:rPr lang="en-US" b="0" i="0" dirty="0">
                <a:solidFill>
                  <a:srgbClr val="16191F"/>
                </a:solidFill>
                <a:effectLst/>
                <a:latin typeface="Monaco"/>
              </a:rPr>
              <a:t> </a:t>
            </a:r>
            <a:r>
              <a:rPr lang="en-US" b="0" i="0" dirty="0">
                <a:solidFill>
                  <a:srgbClr val="794938"/>
                </a:solidFill>
                <a:effectLst/>
                <a:latin typeface="Monaco"/>
              </a:rPr>
              <a:t>select</a:t>
            </a:r>
            <a:r>
              <a:rPr lang="en-US" b="0" i="0" dirty="0">
                <a:solidFill>
                  <a:srgbClr val="16191F"/>
                </a:solidFill>
                <a:effectLst/>
                <a:latin typeface="Monaco"/>
              </a:rPr>
              <a:t> </a:t>
            </a:r>
            <a:r>
              <a:rPr lang="en-US" b="0" i="0" dirty="0">
                <a:solidFill>
                  <a:srgbClr val="794938"/>
                </a:solidFill>
                <a:effectLst/>
                <a:latin typeface="Monaco"/>
              </a:rPr>
              <a:t>on</a:t>
            </a:r>
            <a:r>
              <a:rPr lang="en-US" b="0" i="0" dirty="0">
                <a:solidFill>
                  <a:srgbClr val="16191F"/>
                </a:solidFill>
                <a:effectLst/>
                <a:latin typeface="Monaco"/>
              </a:rPr>
              <a:t> </a:t>
            </a:r>
            <a:r>
              <a:rPr lang="en-US" b="0" i="0" dirty="0">
                <a:solidFill>
                  <a:srgbClr val="794938"/>
                </a:solidFill>
                <a:effectLst/>
                <a:latin typeface="Monaco"/>
              </a:rPr>
              <a:t>table</a:t>
            </a:r>
            <a:r>
              <a:rPr lang="en-US" b="0" i="0" dirty="0">
                <a:solidFill>
                  <a:srgbClr val="16191F"/>
                </a:solidFill>
                <a:effectLst/>
                <a:latin typeface="Monaco"/>
              </a:rPr>
              <a:t> sales </a:t>
            </a:r>
            <a:r>
              <a:rPr lang="en-US" b="0" i="0" dirty="0">
                <a:solidFill>
                  <a:srgbClr val="794938"/>
                </a:solidFill>
                <a:effectLst/>
                <a:latin typeface="Monaco"/>
              </a:rPr>
              <a:t>to</a:t>
            </a:r>
            <a:r>
              <a:rPr lang="en-US" b="0" i="0" dirty="0">
                <a:solidFill>
                  <a:srgbClr val="16191F"/>
                </a:solidFill>
                <a:effectLst/>
                <a:latin typeface="Monaco"/>
              </a:rPr>
              <a:t> </a:t>
            </a:r>
            <a:r>
              <a:rPr lang="en-US" b="0" i="0" dirty="0" err="1">
                <a:solidFill>
                  <a:srgbClr val="16191F"/>
                </a:solidFill>
                <a:effectLst/>
                <a:latin typeface="Monaco"/>
              </a:rPr>
              <a:t>fred</a:t>
            </a:r>
            <a:r>
              <a:rPr lang="en-US" b="0" i="0" dirty="0">
                <a:solidFill>
                  <a:srgbClr val="16191F"/>
                </a:solidFill>
                <a:effectLst/>
                <a:latin typeface="Monaco"/>
              </a:rPr>
              <a:t>;</a:t>
            </a:r>
            <a:endParaRPr lang="ro-RO" dirty="0"/>
          </a:p>
        </p:txBody>
      </p:sp>
      <p:sp>
        <p:nvSpPr>
          <p:cNvPr id="7" name="TextBox 6">
            <a:extLst>
              <a:ext uri="{FF2B5EF4-FFF2-40B4-BE49-F238E27FC236}">
                <a16:creationId xmlns:a16="http://schemas.microsoft.com/office/drawing/2014/main" id="{3BD096E3-3D2D-4846-B7D1-B67038DE8F8A}"/>
              </a:ext>
            </a:extLst>
          </p:cNvPr>
          <p:cNvSpPr txBox="1"/>
          <p:nvPr/>
        </p:nvSpPr>
        <p:spPr>
          <a:xfrm>
            <a:off x="1384442" y="5157089"/>
            <a:ext cx="6097712" cy="369332"/>
          </a:xfrm>
          <a:prstGeom prst="rect">
            <a:avLst/>
          </a:prstGeom>
          <a:noFill/>
        </p:spPr>
        <p:txBody>
          <a:bodyPr wrap="square">
            <a:spAutoFit/>
          </a:bodyPr>
          <a:lstStyle/>
          <a:p>
            <a:r>
              <a:rPr lang="en-US" b="0" i="0" dirty="0">
                <a:solidFill>
                  <a:srgbClr val="794938"/>
                </a:solidFill>
                <a:effectLst/>
                <a:latin typeface="Monaco"/>
              </a:rPr>
              <a:t>revoke</a:t>
            </a:r>
            <a:r>
              <a:rPr lang="en-US" b="0" i="0" dirty="0">
                <a:solidFill>
                  <a:srgbClr val="16191F"/>
                </a:solidFill>
                <a:effectLst/>
                <a:latin typeface="Monaco"/>
              </a:rPr>
              <a:t> </a:t>
            </a:r>
            <a:r>
              <a:rPr lang="en-US" b="0" i="0" dirty="0">
                <a:solidFill>
                  <a:srgbClr val="794938"/>
                </a:solidFill>
                <a:effectLst/>
                <a:latin typeface="Monaco"/>
              </a:rPr>
              <a:t>select</a:t>
            </a:r>
            <a:r>
              <a:rPr lang="en-US" b="0" i="0" dirty="0">
                <a:solidFill>
                  <a:srgbClr val="16191F"/>
                </a:solidFill>
                <a:effectLst/>
                <a:latin typeface="Monaco"/>
              </a:rPr>
              <a:t> </a:t>
            </a:r>
            <a:r>
              <a:rPr lang="en-US" b="0" i="0" dirty="0">
                <a:solidFill>
                  <a:srgbClr val="794938"/>
                </a:solidFill>
                <a:effectLst/>
                <a:latin typeface="Monaco"/>
              </a:rPr>
              <a:t>on</a:t>
            </a:r>
            <a:r>
              <a:rPr lang="en-US" b="0" i="0" dirty="0">
                <a:solidFill>
                  <a:srgbClr val="16191F"/>
                </a:solidFill>
                <a:effectLst/>
                <a:latin typeface="Monaco"/>
              </a:rPr>
              <a:t> </a:t>
            </a:r>
            <a:r>
              <a:rPr lang="en-US" b="0" i="0" dirty="0">
                <a:solidFill>
                  <a:srgbClr val="794938"/>
                </a:solidFill>
                <a:effectLst/>
                <a:latin typeface="Monaco"/>
              </a:rPr>
              <a:t>table</a:t>
            </a:r>
            <a:r>
              <a:rPr lang="en-US" b="0" i="0" dirty="0">
                <a:solidFill>
                  <a:srgbClr val="16191F"/>
                </a:solidFill>
                <a:effectLst/>
                <a:latin typeface="Monaco"/>
              </a:rPr>
              <a:t> </a:t>
            </a:r>
            <a:r>
              <a:rPr lang="en-US" b="0" i="0" dirty="0" err="1">
                <a:solidFill>
                  <a:srgbClr val="16191F"/>
                </a:solidFill>
                <a:effectLst/>
                <a:latin typeface="Monaco"/>
              </a:rPr>
              <a:t>eventview</a:t>
            </a:r>
            <a:r>
              <a:rPr lang="en-US" b="0" i="0" dirty="0">
                <a:solidFill>
                  <a:srgbClr val="16191F"/>
                </a:solidFill>
                <a:effectLst/>
                <a:latin typeface="Monaco"/>
              </a:rPr>
              <a:t> </a:t>
            </a:r>
            <a:r>
              <a:rPr lang="en-US" b="0" i="0" dirty="0">
                <a:solidFill>
                  <a:srgbClr val="794938"/>
                </a:solidFill>
                <a:effectLst/>
                <a:latin typeface="Monaco"/>
              </a:rPr>
              <a:t>from</a:t>
            </a:r>
            <a:r>
              <a:rPr lang="en-US" b="0" i="0" dirty="0">
                <a:solidFill>
                  <a:srgbClr val="16191F"/>
                </a:solidFill>
                <a:effectLst/>
                <a:latin typeface="Monaco"/>
              </a:rPr>
              <a:t> </a:t>
            </a:r>
            <a:r>
              <a:rPr lang="en-US" b="0" i="0" dirty="0" err="1">
                <a:solidFill>
                  <a:srgbClr val="16191F"/>
                </a:solidFill>
                <a:effectLst/>
                <a:latin typeface="Monaco"/>
              </a:rPr>
              <a:t>bobr</a:t>
            </a:r>
            <a:r>
              <a:rPr lang="en-US" b="0" i="0" dirty="0">
                <a:solidFill>
                  <a:srgbClr val="16191F"/>
                </a:solidFill>
                <a:effectLst/>
                <a:latin typeface="Monaco"/>
              </a:rPr>
              <a:t>;</a:t>
            </a:r>
            <a:endParaRPr lang="ro-RO" dirty="0"/>
          </a:p>
        </p:txBody>
      </p:sp>
    </p:spTree>
    <p:extLst>
      <p:ext uri="{BB962C8B-B14F-4D97-AF65-F5344CB8AC3E}">
        <p14:creationId xmlns:p14="http://schemas.microsoft.com/office/powerpoint/2010/main" val="414641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C3C5-986C-49A0-9610-803034F30453}"/>
              </a:ext>
            </a:extLst>
          </p:cNvPr>
          <p:cNvSpPr txBox="1">
            <a:spLocks/>
          </p:cNvSpPr>
          <p:nvPr/>
        </p:nvSpPr>
        <p:spPr>
          <a:xfrm>
            <a:off x="282823" y="252000"/>
            <a:ext cx="8640000" cy="540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Practice Security</a:t>
            </a:r>
          </a:p>
        </p:txBody>
      </p:sp>
      <p:sp>
        <p:nvSpPr>
          <p:cNvPr id="3" name="Content Placeholder 2">
            <a:extLst>
              <a:ext uri="{FF2B5EF4-FFF2-40B4-BE49-F238E27FC236}">
                <a16:creationId xmlns:a16="http://schemas.microsoft.com/office/drawing/2014/main" id="{BD54EDDB-AA1F-44F4-A647-F932CC3CACCF}"/>
              </a:ext>
            </a:extLst>
          </p:cNvPr>
          <p:cNvSpPr txBox="1">
            <a:spLocks/>
          </p:cNvSpPr>
          <p:nvPr/>
        </p:nvSpPr>
        <p:spPr>
          <a:xfrm>
            <a:off x="282823" y="913920"/>
            <a:ext cx="8640000" cy="50234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chemeClr val="bg1"/>
              </a:solidFill>
            </a:endParaRPr>
          </a:p>
          <a:p>
            <a:r>
              <a:rPr lang="en-US" sz="2400" dirty="0">
                <a:solidFill>
                  <a:schemeClr val="bg1"/>
                </a:solidFill>
              </a:rPr>
              <a:t>Create a table </a:t>
            </a:r>
          </a:p>
          <a:p>
            <a:r>
              <a:rPr lang="en-US" sz="2400" dirty="0">
                <a:solidFill>
                  <a:schemeClr val="bg1"/>
                </a:solidFill>
              </a:rPr>
              <a:t>Grant select privilege on that table to user “bob”</a:t>
            </a:r>
          </a:p>
          <a:p>
            <a:r>
              <a:rPr lang="en-US" sz="2400" dirty="0">
                <a:solidFill>
                  <a:schemeClr val="bg1"/>
                </a:solidFill>
              </a:rPr>
              <a:t>Run a select with user bob over the table </a:t>
            </a:r>
          </a:p>
          <a:p>
            <a:r>
              <a:rPr lang="en-US" sz="2400" dirty="0">
                <a:solidFill>
                  <a:schemeClr val="bg1"/>
                </a:solidFill>
              </a:rPr>
              <a:t>Revoke select privilege over the table</a:t>
            </a:r>
          </a:p>
          <a:p>
            <a:r>
              <a:rPr lang="en-US" sz="2400" dirty="0">
                <a:solidFill>
                  <a:schemeClr val="bg1"/>
                </a:solidFill>
              </a:rPr>
              <a:t>Run a select again with user “bob” over the table </a:t>
            </a:r>
          </a:p>
          <a:p>
            <a:pPr marL="0" indent="0">
              <a:buNone/>
            </a:pPr>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311124947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62164624659A42B972D388035A3526" ma:contentTypeVersion="11" ma:contentTypeDescription="Create a new document." ma:contentTypeScope="" ma:versionID="59db4352a9a8284561fdadda9bdc4dc8">
  <xsd:schema xmlns:xsd="http://www.w3.org/2001/XMLSchema" xmlns:xs="http://www.w3.org/2001/XMLSchema" xmlns:p="http://schemas.microsoft.com/office/2006/metadata/properties" xmlns:ns2="a36ab0c5-fb91-4139-b316-448044950157" xmlns:ns3="ea83457f-3d5b-474b-b913-0b762ee65729" targetNamespace="http://schemas.microsoft.com/office/2006/metadata/properties" ma:root="true" ma:fieldsID="4f1a625cb5cdde1f6deaf59f2939b1f4" ns2:_="" ns3:_="">
    <xsd:import namespace="a36ab0c5-fb91-4139-b316-448044950157"/>
    <xsd:import namespace="ea83457f-3d5b-474b-b913-0b762ee6572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ab0c5-fb91-4139-b316-4480449501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83457f-3d5b-474b-b913-0b762ee6572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a83457f-3d5b-474b-b913-0b762ee65729">
      <UserInfo>
        <DisplayName>Colm O'Reilly</DisplayName>
        <AccountId>95</AccountId>
        <AccountType/>
      </UserInfo>
      <UserInfo>
        <DisplayName>Sara Sousa</DisplayName>
        <AccountId>445</AccountId>
        <AccountType/>
      </UserInfo>
      <UserInfo>
        <DisplayName>Gisela Oliveira</DisplayName>
        <AccountId>1011</AccountId>
        <AccountType/>
      </UserInfo>
      <UserInfo>
        <DisplayName>Soraya Dubler</DisplayName>
        <AccountId>133</AccountId>
        <AccountType/>
      </UserInfo>
      <UserInfo>
        <DisplayName>Shane Sweeney</DisplayName>
        <AccountId>55</AccountId>
        <AccountType/>
      </UserInfo>
      <UserInfo>
        <DisplayName>Hugh Coughlan</DisplayName>
        <AccountId>124</AccountId>
        <AccountType/>
      </UserInfo>
      <UserInfo>
        <DisplayName>Conor Lynch</DisplayName>
        <AccountId>127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409B3E-9E3B-4D7A-B302-73CD4823E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6ab0c5-fb91-4139-b316-448044950157"/>
    <ds:schemaRef ds:uri="ea83457f-3d5b-474b-b913-0b762ee65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7B7F90-9AD2-4DB4-BEB1-10716187A59C}">
  <ds:schemaRefs>
    <ds:schemaRef ds:uri="http://purl.org/dc/dcmitype/"/>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ea83457f-3d5b-474b-b913-0b762ee65729"/>
    <ds:schemaRef ds:uri="a36ab0c5-fb91-4139-b316-448044950157"/>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B56F8B7A-1C7C-4643-8221-7EE7EA1663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13699</TotalTime>
  <Words>361</Words>
  <Application>Microsoft Office PowerPoint</Application>
  <PresentationFormat>Widescreen</PresentationFormat>
  <Paragraphs>59</Paragraphs>
  <Slides>7</Slides>
  <Notes>2</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Daniel Misaras</cp:lastModifiedBy>
  <cp:revision>195</cp:revision>
  <cp:lastPrinted>2019-12-11T10:35:15Z</cp:lastPrinted>
  <dcterms:created xsi:type="dcterms:W3CDTF">2019-02-18T10:58:09Z</dcterms:created>
  <dcterms:modified xsi:type="dcterms:W3CDTF">2022-07-18T14:04:34Z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0x0101006A62164624659A42B972D388035A3526</vt:lpwstr>
  </property>
</Properties>
</file>